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7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78" y="112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805439" y="284872"/>
            <a:ext cx="258112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75734" y="1928485"/>
            <a:ext cx="3955415" cy="3813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2192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712413" y="1508626"/>
            <a:ext cx="4067175" cy="3728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829" y="263636"/>
            <a:ext cx="1165807" cy="6528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05439" y="284872"/>
            <a:ext cx="258112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75707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27327" y="2024585"/>
            <a:ext cx="9337344" cy="2931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43028" y="6560678"/>
            <a:ext cx="264159" cy="213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18620" y="321632"/>
            <a:ext cx="2555240" cy="283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210"/>
              </a:lnSpc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1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1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84" y="1001"/>
            <a:ext cx="12185015" cy="6857365"/>
            <a:chOff x="1984" y="1001"/>
            <a:chExt cx="12185015" cy="68573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0841" y="265168"/>
              <a:ext cx="1223520" cy="6040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" y="1001"/>
              <a:ext cx="12184957" cy="685699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57240" y="5909299"/>
              <a:ext cx="2382520" cy="574675"/>
            </a:xfrm>
            <a:custGeom>
              <a:avLst/>
              <a:gdLst/>
              <a:ahLst/>
              <a:cxnLst/>
              <a:rect l="l" t="t" r="r" b="b"/>
              <a:pathLst>
                <a:path w="2382520" h="574675">
                  <a:moveTo>
                    <a:pt x="2286593" y="0"/>
                  </a:moveTo>
                  <a:lnTo>
                    <a:pt x="95699" y="0"/>
                  </a:lnTo>
                  <a:lnTo>
                    <a:pt x="58448" y="7520"/>
                  </a:lnTo>
                  <a:lnTo>
                    <a:pt x="28029" y="28029"/>
                  </a:lnTo>
                  <a:lnTo>
                    <a:pt x="7520" y="58449"/>
                  </a:lnTo>
                  <a:lnTo>
                    <a:pt x="0" y="95700"/>
                  </a:lnTo>
                  <a:lnTo>
                    <a:pt x="0" y="478489"/>
                  </a:lnTo>
                  <a:lnTo>
                    <a:pt x="7520" y="515740"/>
                  </a:lnTo>
                  <a:lnTo>
                    <a:pt x="28029" y="546160"/>
                  </a:lnTo>
                  <a:lnTo>
                    <a:pt x="58448" y="566669"/>
                  </a:lnTo>
                  <a:lnTo>
                    <a:pt x="95699" y="574190"/>
                  </a:lnTo>
                  <a:lnTo>
                    <a:pt x="2286593" y="574190"/>
                  </a:lnTo>
                  <a:lnTo>
                    <a:pt x="2323843" y="566669"/>
                  </a:lnTo>
                  <a:lnTo>
                    <a:pt x="2354263" y="546160"/>
                  </a:lnTo>
                  <a:lnTo>
                    <a:pt x="2374773" y="515740"/>
                  </a:lnTo>
                  <a:lnTo>
                    <a:pt x="2382293" y="478489"/>
                  </a:lnTo>
                  <a:lnTo>
                    <a:pt x="2382293" y="95700"/>
                  </a:lnTo>
                  <a:lnTo>
                    <a:pt x="2374773" y="58449"/>
                  </a:lnTo>
                  <a:lnTo>
                    <a:pt x="2354263" y="28029"/>
                  </a:lnTo>
                  <a:lnTo>
                    <a:pt x="2323843" y="7520"/>
                  </a:lnTo>
                  <a:lnTo>
                    <a:pt x="2286593" y="0"/>
                  </a:lnTo>
                  <a:close/>
                </a:path>
              </a:pathLst>
            </a:custGeom>
            <a:solidFill>
              <a:srgbClr val="1A1B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399784" y="5969487"/>
            <a:ext cx="189738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715363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699" y="0"/>
                </a:lnTo>
                <a:lnTo>
                  <a:pt x="58448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8" y="566669"/>
                </a:lnTo>
                <a:lnTo>
                  <a:pt x="95699" y="574190"/>
                </a:lnTo>
                <a:lnTo>
                  <a:pt x="2286593" y="574190"/>
                </a:lnTo>
                <a:lnTo>
                  <a:pt x="2323843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56936" y="5969487"/>
            <a:ext cx="209994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2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0996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3" y="574190"/>
                </a:lnTo>
                <a:lnTo>
                  <a:pt x="2323844" y="566669"/>
                </a:lnTo>
                <a:lnTo>
                  <a:pt x="2354263" y="546160"/>
                </a:lnTo>
                <a:lnTo>
                  <a:pt x="2374773" y="515740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29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62545" y="5969487"/>
            <a:ext cx="1539875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99117" y="5909300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4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29" y="28029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40"/>
                </a:lnTo>
                <a:lnTo>
                  <a:pt x="28029" y="546160"/>
                </a:lnTo>
                <a:lnTo>
                  <a:pt x="58449" y="566669"/>
                </a:lnTo>
                <a:lnTo>
                  <a:pt x="95700" y="574190"/>
                </a:lnTo>
                <a:lnTo>
                  <a:pt x="2286594" y="574190"/>
                </a:lnTo>
                <a:lnTo>
                  <a:pt x="2323845" y="566669"/>
                </a:lnTo>
                <a:lnTo>
                  <a:pt x="2354264" y="546160"/>
                </a:lnTo>
                <a:lnTo>
                  <a:pt x="2374773" y="515740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29"/>
                </a:lnTo>
                <a:lnTo>
                  <a:pt x="2323845" y="7520"/>
                </a:lnTo>
                <a:lnTo>
                  <a:pt x="2286594" y="0"/>
                </a:lnTo>
                <a:close/>
              </a:path>
            </a:pathLst>
          </a:custGeom>
          <a:solidFill>
            <a:srgbClr val="1A1B1B">
              <a:alpha val="2862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120538" y="5969487"/>
            <a:ext cx="1339850" cy="498475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34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5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4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2225">
              <a:lnSpc>
                <a:spcPct val="100000"/>
              </a:lnSpc>
              <a:spcBef>
                <a:spcPts val="110"/>
              </a:spcBef>
            </a:pP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013924" y="1913200"/>
            <a:ext cx="9872980" cy="2407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5600"/>
              </a:lnSpc>
              <a:spcBef>
                <a:spcPts val="95"/>
              </a:spcBef>
              <a:tabLst>
                <a:tab pos="4030979" algn="l"/>
                <a:tab pos="4335780" algn="l"/>
              </a:tabLst>
            </a:pPr>
            <a:r>
              <a:rPr sz="5400" b="0" spc="-65" dirty="0">
                <a:solidFill>
                  <a:srgbClr val="FFFFFF"/>
                </a:solidFill>
                <a:latin typeface="Arial Black"/>
                <a:cs typeface="Arial Black"/>
              </a:rPr>
              <a:t>TACTICAL	</a:t>
            </a:r>
            <a:r>
              <a:rPr sz="5400" b="0" spc="-80" dirty="0">
                <a:solidFill>
                  <a:srgbClr val="FFFFFF"/>
                </a:solidFill>
                <a:latin typeface="Arial Black"/>
                <a:cs typeface="Arial Black"/>
              </a:rPr>
              <a:t>COMBAT 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60" dirty="0">
                <a:solidFill>
                  <a:srgbClr val="FFFFFF"/>
                </a:solidFill>
                <a:latin typeface="Arial Black"/>
                <a:cs typeface="Arial Black"/>
              </a:rPr>
              <a:t>CASUALTY	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CARE</a:t>
            </a:r>
            <a:r>
              <a:rPr sz="5400" b="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5400" b="0" spc="-5" dirty="0">
                <a:solidFill>
                  <a:srgbClr val="FFFFFF"/>
                </a:solidFill>
                <a:latin typeface="Arial Black"/>
                <a:cs typeface="Arial Black"/>
              </a:rPr>
              <a:t>COURSE</a:t>
            </a:r>
            <a:endParaRPr sz="5400">
              <a:latin typeface="Arial Black"/>
              <a:cs typeface="Arial Black"/>
            </a:endParaRPr>
          </a:p>
          <a:p>
            <a:pPr marL="139700">
              <a:lnSpc>
                <a:spcPct val="100000"/>
              </a:lnSpc>
              <a:spcBef>
                <a:spcPts val="1235"/>
              </a:spcBef>
            </a:pPr>
            <a:r>
              <a:rPr sz="3200" spc="-5" dirty="0">
                <a:solidFill>
                  <a:srgbClr val="FFFFFF"/>
                </a:solidFill>
              </a:rPr>
              <a:t>MODULE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19:</a:t>
            </a:r>
            <a:r>
              <a:rPr sz="3200" spc="-20" dirty="0">
                <a:solidFill>
                  <a:srgbClr val="FFFFFF"/>
                </a:solidFill>
              </a:rPr>
              <a:t> </a:t>
            </a:r>
            <a:r>
              <a:rPr sz="3200" spc="-5" dirty="0">
                <a:solidFill>
                  <a:srgbClr val="FFFFFF"/>
                </a:solidFill>
              </a:rPr>
              <a:t>FRACTURES</a:t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19:</a:t>
            </a:r>
            <a:r>
              <a:rPr spc="-30" dirty="0"/>
              <a:t> </a:t>
            </a:r>
            <a:r>
              <a:rPr spc="-5" dirty="0"/>
              <a:t>Fractures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92283" y="699673"/>
            <a:ext cx="3009900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61531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PRINCIPLES </a:t>
            </a:r>
            <a:r>
              <a:rPr sz="1800" b="1" dirty="0">
                <a:latin typeface="Arial"/>
                <a:cs typeface="Arial"/>
              </a:rPr>
              <a:t>OF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FRACTURE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MANAGEMENT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89580" y="3776486"/>
            <a:ext cx="2287270" cy="2929255"/>
            <a:chOff x="6489580" y="3776486"/>
            <a:chExt cx="2287270" cy="2929255"/>
          </a:xfrm>
        </p:grpSpPr>
        <p:sp>
          <p:nvSpPr>
            <p:cNvPr id="6" name="object 6"/>
            <p:cNvSpPr/>
            <p:nvPr/>
          </p:nvSpPr>
          <p:spPr>
            <a:xfrm>
              <a:off x="6489580" y="5985253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90">
                  <a:moveTo>
                    <a:pt x="360000" y="0"/>
                  </a:moveTo>
                  <a:lnTo>
                    <a:pt x="314035" y="2928"/>
                  </a:lnTo>
                  <a:lnTo>
                    <a:pt x="268677" y="11715"/>
                  </a:lnTo>
                  <a:lnTo>
                    <a:pt x="224532" y="26360"/>
                  </a:lnTo>
                  <a:lnTo>
                    <a:pt x="182206" y="46862"/>
                  </a:lnTo>
                  <a:lnTo>
                    <a:pt x="142307" y="73223"/>
                  </a:lnTo>
                  <a:lnTo>
                    <a:pt x="105441" y="105441"/>
                  </a:lnTo>
                  <a:lnTo>
                    <a:pt x="73223" y="142307"/>
                  </a:lnTo>
                  <a:lnTo>
                    <a:pt x="46862" y="182206"/>
                  </a:lnTo>
                  <a:lnTo>
                    <a:pt x="26360" y="224531"/>
                  </a:lnTo>
                  <a:lnTo>
                    <a:pt x="11715" y="268676"/>
                  </a:lnTo>
                  <a:lnTo>
                    <a:pt x="2928" y="314035"/>
                  </a:lnTo>
                  <a:lnTo>
                    <a:pt x="0" y="359999"/>
                  </a:lnTo>
                  <a:lnTo>
                    <a:pt x="2928" y="405964"/>
                  </a:lnTo>
                  <a:lnTo>
                    <a:pt x="11715" y="451323"/>
                  </a:lnTo>
                  <a:lnTo>
                    <a:pt x="26360" y="495468"/>
                  </a:lnTo>
                  <a:lnTo>
                    <a:pt x="46862" y="537793"/>
                  </a:lnTo>
                  <a:lnTo>
                    <a:pt x="73223" y="577692"/>
                  </a:lnTo>
                  <a:lnTo>
                    <a:pt x="105441" y="614558"/>
                  </a:lnTo>
                  <a:lnTo>
                    <a:pt x="142307" y="646776"/>
                  </a:lnTo>
                  <a:lnTo>
                    <a:pt x="182206" y="673137"/>
                  </a:lnTo>
                  <a:lnTo>
                    <a:pt x="224532" y="693639"/>
                  </a:lnTo>
                  <a:lnTo>
                    <a:pt x="268677" y="708284"/>
                  </a:lnTo>
                  <a:lnTo>
                    <a:pt x="314035" y="717071"/>
                  </a:lnTo>
                  <a:lnTo>
                    <a:pt x="360000" y="719999"/>
                  </a:lnTo>
                  <a:lnTo>
                    <a:pt x="405965" y="717071"/>
                  </a:lnTo>
                  <a:lnTo>
                    <a:pt x="451323" y="708284"/>
                  </a:lnTo>
                  <a:lnTo>
                    <a:pt x="495469" y="693639"/>
                  </a:lnTo>
                  <a:lnTo>
                    <a:pt x="537794" y="673137"/>
                  </a:lnTo>
                  <a:lnTo>
                    <a:pt x="577693" y="646776"/>
                  </a:lnTo>
                  <a:lnTo>
                    <a:pt x="614559" y="614558"/>
                  </a:lnTo>
                  <a:lnTo>
                    <a:pt x="646777" y="577692"/>
                  </a:lnTo>
                  <a:lnTo>
                    <a:pt x="673137" y="537793"/>
                  </a:lnTo>
                  <a:lnTo>
                    <a:pt x="693639" y="495468"/>
                  </a:lnTo>
                  <a:lnTo>
                    <a:pt x="708284" y="451323"/>
                  </a:lnTo>
                  <a:lnTo>
                    <a:pt x="717071" y="405964"/>
                  </a:lnTo>
                  <a:lnTo>
                    <a:pt x="720000" y="359999"/>
                  </a:lnTo>
                  <a:lnTo>
                    <a:pt x="717071" y="314035"/>
                  </a:lnTo>
                  <a:lnTo>
                    <a:pt x="708284" y="268676"/>
                  </a:lnTo>
                  <a:lnTo>
                    <a:pt x="693639" y="224531"/>
                  </a:lnTo>
                  <a:lnTo>
                    <a:pt x="673137" y="182206"/>
                  </a:lnTo>
                  <a:lnTo>
                    <a:pt x="646777" y="142307"/>
                  </a:lnTo>
                  <a:lnTo>
                    <a:pt x="614559" y="105441"/>
                  </a:lnTo>
                  <a:lnTo>
                    <a:pt x="577693" y="73223"/>
                  </a:lnTo>
                  <a:lnTo>
                    <a:pt x="537794" y="46862"/>
                  </a:lnTo>
                  <a:lnTo>
                    <a:pt x="495469" y="26360"/>
                  </a:lnTo>
                  <a:lnTo>
                    <a:pt x="451323" y="11715"/>
                  </a:lnTo>
                  <a:lnTo>
                    <a:pt x="405965" y="2928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D8D9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39808" y="3776486"/>
              <a:ext cx="1736586" cy="216598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281277" y="1972141"/>
            <a:ext cx="2529205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Always immobilize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joint proximal and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joint </a:t>
            </a:r>
            <a:r>
              <a:rPr sz="1800" spc="-5" dirty="0">
                <a:latin typeface="Arial MT"/>
                <a:cs typeface="Arial MT"/>
              </a:rPr>
              <a:t>distal to the site </a:t>
            </a:r>
            <a:r>
              <a:rPr sz="1800" dirty="0">
                <a:latin typeface="Arial MT"/>
                <a:cs typeface="Arial MT"/>
              </a:rPr>
              <a:t>of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your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splint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9036" y="3614421"/>
            <a:ext cx="2173605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Once </a:t>
            </a:r>
            <a:r>
              <a:rPr sz="1800" dirty="0">
                <a:latin typeface="Arial MT"/>
                <a:cs typeface="Arial MT"/>
              </a:rPr>
              <a:t>you have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applied a </a:t>
            </a:r>
            <a:r>
              <a:rPr sz="1800" spc="-5" dirty="0">
                <a:latin typeface="Arial MT"/>
                <a:cs typeface="Arial MT"/>
              </a:rPr>
              <a:t>splint, </a:t>
            </a:r>
            <a:r>
              <a:rPr sz="1800" dirty="0">
                <a:latin typeface="Arial MT"/>
                <a:cs typeface="Arial MT"/>
              </a:rPr>
              <a:t>be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sure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b="1" dirty="0">
                <a:latin typeface="Arial"/>
                <a:cs typeface="Arial"/>
              </a:rPr>
              <a:t>reassess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the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pulses</a:t>
            </a:r>
            <a:r>
              <a:rPr sz="1800" spc="-5" dirty="0">
                <a:latin typeface="Arial MT"/>
                <a:cs typeface="Arial MT"/>
              </a:rPr>
              <a:t>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motor</a:t>
            </a:r>
            <a:endParaRPr sz="1800">
              <a:latin typeface="Arial MT"/>
              <a:cs typeface="Arial MT"/>
            </a:endParaRPr>
          </a:p>
          <a:p>
            <a:pPr marL="12700" marR="640715">
              <a:lnSpc>
                <a:spcPts val="2100"/>
              </a:lnSpc>
            </a:pPr>
            <a:r>
              <a:rPr sz="1800" dirty="0">
                <a:latin typeface="Arial MT"/>
                <a:cs typeface="Arial MT"/>
              </a:rPr>
              <a:t>and sensory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(PMS)</a:t>
            </a:r>
            <a:r>
              <a:rPr sz="1800" spc="-7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function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12855" y="3614421"/>
            <a:ext cx="1741170" cy="1633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ADMINISTER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90"/>
              </a:spcBef>
            </a:pPr>
            <a:r>
              <a:rPr sz="1800" dirty="0">
                <a:latin typeface="Arial MT"/>
                <a:cs typeface="Arial MT"/>
              </a:rPr>
              <a:t>pain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medications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as needed and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antibiotics</a:t>
            </a:r>
            <a:r>
              <a:rPr sz="1800" spc="8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dirty="0">
                <a:latin typeface="Arial MT"/>
                <a:cs typeface="Arial MT"/>
              </a:rPr>
              <a:t> any open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fracture(s)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2764" y="1696780"/>
            <a:ext cx="2888834" cy="1871309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110601" y="1754624"/>
            <a:ext cx="2898140" cy="4396740"/>
            <a:chOff x="2110601" y="1754624"/>
            <a:chExt cx="2898140" cy="439674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0601" y="4054497"/>
              <a:ext cx="2358947" cy="209684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2546" y="1754624"/>
              <a:ext cx="2505812" cy="229309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409037" y="1972141"/>
            <a:ext cx="1842135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DRESS</a:t>
            </a:r>
            <a:r>
              <a:rPr sz="1800" b="1" spc="-1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ALL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90"/>
              </a:spcBef>
            </a:pPr>
            <a:r>
              <a:rPr sz="1800" b="1" spc="-5" dirty="0">
                <a:latin typeface="Arial"/>
                <a:cs typeface="Arial"/>
              </a:rPr>
              <a:t>WOUNDS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dirty="0">
                <a:latin typeface="Arial MT"/>
                <a:cs typeface="Arial MT"/>
              </a:rPr>
              <a:t>prior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splint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application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145543" y="3614421"/>
            <a:ext cx="2605405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120014" algn="just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DOCUMENT </a:t>
            </a:r>
            <a:r>
              <a:rPr sz="1800" dirty="0">
                <a:latin typeface="Arial MT"/>
                <a:cs typeface="Arial MT"/>
              </a:rPr>
              <a:t>all </a:t>
            </a:r>
            <a:r>
              <a:rPr sz="1800" spc="-5" dirty="0">
                <a:latin typeface="Arial MT"/>
                <a:cs typeface="Arial MT"/>
              </a:rPr>
              <a:t>findings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treatments </a:t>
            </a:r>
            <a:r>
              <a:rPr sz="1800" dirty="0">
                <a:latin typeface="Arial MT"/>
                <a:cs typeface="Arial MT"/>
              </a:rPr>
              <a:t>on a DD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Form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1380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TCCC</a:t>
            </a:r>
            <a:endParaRPr sz="1800">
              <a:latin typeface="Arial MT"/>
              <a:cs typeface="Arial MT"/>
            </a:endParaRPr>
          </a:p>
          <a:p>
            <a:pPr marL="12700" marR="5080" algn="just">
              <a:lnSpc>
                <a:spcPts val="2100"/>
              </a:lnSpc>
            </a:pP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Card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attach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066818" y="5102917"/>
            <a:ext cx="2044263" cy="1417003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690136" y="6045215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33464" y="6058986"/>
            <a:ext cx="131254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01622" y="639656"/>
            <a:ext cx="851814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3600" b="1" spc="-5" dirty="0">
                <a:solidFill>
                  <a:srgbClr val="FFFFFF"/>
                </a:solidFill>
                <a:latin typeface="Arial"/>
                <a:cs typeface="Arial"/>
              </a:rPr>
              <a:t>BASIC SPLINTING PRINCIPLES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pic>
        <p:nvPicPr>
          <p:cNvPr id="2" name="Splinting (Tactical Field Care)">
            <a:hlinkClick r:id="" action="ppaction://media"/>
            <a:extLst>
              <a:ext uri="{FF2B5EF4-FFF2-40B4-BE49-F238E27FC236}">
                <a16:creationId xmlns:a16="http://schemas.microsoft.com/office/drawing/2014/main" id="{ED70DB8F-D222-0A0E-9215-6522257E5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928" y="1524000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62497" y="692765"/>
            <a:ext cx="68846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BASIC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SPLINTING</a:t>
            </a:r>
            <a:r>
              <a:rPr sz="3600" spc="-1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PRINCIPLES</a:t>
            </a:r>
            <a:endParaRPr sz="3600" dirty="0"/>
          </a:p>
        </p:txBody>
      </p:sp>
      <p:sp>
        <p:nvSpPr>
          <p:cNvPr id="5" name="object 5"/>
          <p:cNvSpPr txBox="1"/>
          <p:nvPr/>
        </p:nvSpPr>
        <p:spPr>
          <a:xfrm>
            <a:off x="5033464" y="6099864"/>
            <a:ext cx="1312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90136" y="6086093"/>
            <a:ext cx="3194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63021" y="1536269"/>
            <a:ext cx="5567045" cy="38811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1015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Collect </a:t>
            </a:r>
            <a:r>
              <a:rPr sz="1800" spc="-5" dirty="0">
                <a:latin typeface="Arial MT"/>
                <a:cs typeface="Arial MT"/>
              </a:rPr>
              <a:t>materials for splints, </a:t>
            </a:r>
            <a:r>
              <a:rPr sz="1800" dirty="0">
                <a:latin typeface="Arial MT"/>
                <a:cs typeface="Arial MT"/>
              </a:rPr>
              <a:t>padding and securing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splint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prior</a:t>
            </a:r>
            <a:r>
              <a:rPr sz="1800" spc="-5" dirty="0">
                <a:latin typeface="Arial MT"/>
                <a:cs typeface="Arial MT"/>
              </a:rPr>
              <a:t> 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getting started</a:t>
            </a:r>
            <a:endParaRPr sz="1800">
              <a:latin typeface="Arial MT"/>
              <a:cs typeface="Arial MT"/>
            </a:endParaRPr>
          </a:p>
          <a:p>
            <a:pPr marL="12700" marR="310515">
              <a:lnSpc>
                <a:spcPts val="3300"/>
              </a:lnSpc>
              <a:spcBef>
                <a:spcPts val="240"/>
              </a:spcBef>
            </a:pPr>
            <a:r>
              <a:rPr sz="1800" dirty="0">
                <a:latin typeface="Arial MT"/>
                <a:cs typeface="Arial MT"/>
              </a:rPr>
              <a:t>Have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Combat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Lifesaver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assist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you,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when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possible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Use</a:t>
            </a:r>
            <a:r>
              <a:rPr sz="1800" spc="-5" dirty="0">
                <a:latin typeface="Arial MT"/>
                <a:cs typeface="Arial MT"/>
              </a:rPr>
              <a:t> the unaffected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extremity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dirty="0">
                <a:latin typeface="Arial MT"/>
                <a:cs typeface="Arial MT"/>
              </a:rPr>
              <a:t> mold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design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1800"/>
              </a:lnSpc>
            </a:pPr>
            <a:r>
              <a:rPr sz="1800" dirty="0">
                <a:latin typeface="Arial MT"/>
                <a:cs typeface="Arial MT"/>
              </a:rPr>
              <a:t>your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splint</a:t>
            </a:r>
            <a:endParaRPr sz="1800">
              <a:latin typeface="Arial MT"/>
              <a:cs typeface="Arial MT"/>
            </a:endParaRPr>
          </a:p>
          <a:p>
            <a:pPr marL="12700" marR="132715">
              <a:lnSpc>
                <a:spcPts val="2100"/>
              </a:lnSpc>
              <a:spcBef>
                <a:spcPts val="1260"/>
              </a:spcBef>
            </a:pPr>
            <a:r>
              <a:rPr sz="1800" dirty="0">
                <a:latin typeface="Arial MT"/>
                <a:cs typeface="Arial MT"/>
              </a:rPr>
              <a:t>Pad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all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voids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prevent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splint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from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applying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direct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pressure</a:t>
            </a:r>
            <a:r>
              <a:rPr sz="1800" spc="-5" dirty="0">
                <a:latin typeface="Arial MT"/>
                <a:cs typeface="Arial MT"/>
              </a:rPr>
              <a:t> to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injured</a:t>
            </a:r>
            <a:r>
              <a:rPr sz="1800" spc="-5" dirty="0">
                <a:latin typeface="Arial MT"/>
                <a:cs typeface="Arial MT"/>
              </a:rPr>
              <a:t> site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3300"/>
              </a:lnSpc>
              <a:spcBef>
                <a:spcPts val="240"/>
              </a:spcBef>
            </a:pPr>
            <a:r>
              <a:rPr sz="1800" spc="-5" dirty="0">
                <a:latin typeface="Arial MT"/>
                <a:cs typeface="Arial MT"/>
              </a:rPr>
              <a:t>Incorporate </a:t>
            </a:r>
            <a:r>
              <a:rPr sz="1800" dirty="0">
                <a:latin typeface="Arial MT"/>
                <a:cs typeface="Arial MT"/>
              </a:rPr>
              <a:t>one joint above and one below </a:t>
            </a:r>
            <a:r>
              <a:rPr sz="1800" spc="-5" dirty="0">
                <a:latin typeface="Arial MT"/>
                <a:cs typeface="Arial MT"/>
              </a:rPr>
              <a:t>the fracture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Secure splint</a:t>
            </a:r>
            <a:r>
              <a:rPr sz="1800" spc="-5" dirty="0">
                <a:latin typeface="Arial MT"/>
                <a:cs typeface="Arial MT"/>
              </a:rPr>
              <a:t> with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elastic</a:t>
            </a:r>
            <a:r>
              <a:rPr sz="1800" dirty="0">
                <a:latin typeface="Arial MT"/>
                <a:cs typeface="Arial MT"/>
              </a:rPr>
              <a:t> bandage,</a:t>
            </a:r>
            <a:r>
              <a:rPr sz="1800" spc="-5" dirty="0">
                <a:latin typeface="Arial MT"/>
                <a:cs typeface="Arial MT"/>
              </a:rPr>
              <a:t> cravats, tape,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etc.</a:t>
            </a:r>
            <a:endParaRPr sz="1800">
              <a:latin typeface="Arial MT"/>
              <a:cs typeface="Arial MT"/>
            </a:endParaRPr>
          </a:p>
          <a:p>
            <a:pPr marL="12700" marR="348615">
              <a:lnSpc>
                <a:spcPts val="2100"/>
              </a:lnSpc>
              <a:spcBef>
                <a:spcPts val="960"/>
              </a:spcBef>
            </a:pPr>
            <a:r>
              <a:rPr sz="1800" dirty="0">
                <a:latin typeface="Arial MT"/>
                <a:cs typeface="Arial MT"/>
              </a:rPr>
              <a:t>Consider slings </a:t>
            </a:r>
            <a:r>
              <a:rPr sz="1800" spc="-5" dirty="0">
                <a:latin typeface="Arial MT"/>
                <a:cs typeface="Arial MT"/>
              </a:rPr>
              <a:t>and/or swathes, </a:t>
            </a:r>
            <a:r>
              <a:rPr sz="1800" dirty="0">
                <a:latin typeface="Arial MT"/>
                <a:cs typeface="Arial MT"/>
              </a:rPr>
              <a:t>including using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casualty’s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shirt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sleeve,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if</a:t>
            </a:r>
            <a:r>
              <a:rPr sz="1800" spc="-5" dirty="0">
                <a:latin typeface="Arial MT"/>
                <a:cs typeface="Arial MT"/>
              </a:rPr>
              <a:t> appropriate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30724" y="1590111"/>
            <a:ext cx="0" cy="504190"/>
          </a:xfrm>
          <a:custGeom>
            <a:avLst/>
            <a:gdLst/>
            <a:ahLst/>
            <a:cxnLst/>
            <a:rect l="l" t="t" r="r" b="b"/>
            <a:pathLst>
              <a:path h="504189">
                <a:moveTo>
                  <a:pt x="0" y="504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28713" y="4021785"/>
            <a:ext cx="2030597" cy="1913958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40918" y="1398017"/>
            <a:ext cx="4580288" cy="112828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24326" y="2728932"/>
            <a:ext cx="4496880" cy="870363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1230724" y="2218358"/>
            <a:ext cx="0" cy="350520"/>
          </a:xfrm>
          <a:custGeom>
            <a:avLst/>
            <a:gdLst/>
            <a:ahLst/>
            <a:cxnLst/>
            <a:rect l="l" t="t" r="r" b="b"/>
            <a:pathLst>
              <a:path h="350519">
                <a:moveTo>
                  <a:pt x="0" y="350482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30724" y="2728932"/>
            <a:ext cx="0" cy="504190"/>
          </a:xfrm>
          <a:custGeom>
            <a:avLst/>
            <a:gdLst/>
            <a:ahLst/>
            <a:cxnLst/>
            <a:rect l="l" t="t" r="r" b="b"/>
            <a:pathLst>
              <a:path h="504189">
                <a:moveTo>
                  <a:pt x="0" y="504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30724" y="3382247"/>
            <a:ext cx="0" cy="350520"/>
          </a:xfrm>
          <a:custGeom>
            <a:avLst/>
            <a:gdLst/>
            <a:ahLst/>
            <a:cxnLst/>
            <a:rect l="l" t="t" r="r" b="b"/>
            <a:pathLst>
              <a:path h="350520">
                <a:moveTo>
                  <a:pt x="0" y="350482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30724" y="3860027"/>
            <a:ext cx="0" cy="504190"/>
          </a:xfrm>
          <a:custGeom>
            <a:avLst/>
            <a:gdLst/>
            <a:ahLst/>
            <a:cxnLst/>
            <a:rect l="l" t="t" r="r" b="b"/>
            <a:pathLst>
              <a:path h="504189">
                <a:moveTo>
                  <a:pt x="0" y="504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30724" y="4497144"/>
            <a:ext cx="0" cy="350520"/>
          </a:xfrm>
          <a:custGeom>
            <a:avLst/>
            <a:gdLst/>
            <a:ahLst/>
            <a:cxnLst/>
            <a:rect l="l" t="t" r="r" b="b"/>
            <a:pathLst>
              <a:path h="350520">
                <a:moveTo>
                  <a:pt x="0" y="350482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30724" y="4991659"/>
            <a:ext cx="0" cy="504190"/>
          </a:xfrm>
          <a:custGeom>
            <a:avLst/>
            <a:gdLst/>
            <a:ahLst/>
            <a:cxnLst/>
            <a:rect l="l" t="t" r="r" b="b"/>
            <a:pathLst>
              <a:path h="504189">
                <a:moveTo>
                  <a:pt x="0" y="504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56288" y="5693214"/>
            <a:ext cx="3612515" cy="758825"/>
          </a:xfrm>
          <a:custGeom>
            <a:avLst/>
            <a:gdLst/>
            <a:ahLst/>
            <a:cxnLst/>
            <a:rect l="l" t="t" r="r" b="b"/>
            <a:pathLst>
              <a:path w="3612515" h="758825">
                <a:moveTo>
                  <a:pt x="3529344" y="0"/>
                </a:moveTo>
                <a:lnTo>
                  <a:pt x="82875" y="0"/>
                </a:lnTo>
                <a:lnTo>
                  <a:pt x="50616" y="6512"/>
                </a:lnTo>
                <a:lnTo>
                  <a:pt x="24273" y="24273"/>
                </a:lnTo>
                <a:lnTo>
                  <a:pt x="6512" y="50616"/>
                </a:lnTo>
                <a:lnTo>
                  <a:pt x="0" y="82875"/>
                </a:lnTo>
                <a:lnTo>
                  <a:pt x="0" y="675779"/>
                </a:lnTo>
                <a:lnTo>
                  <a:pt x="6512" y="708038"/>
                </a:lnTo>
                <a:lnTo>
                  <a:pt x="24273" y="734381"/>
                </a:lnTo>
                <a:lnTo>
                  <a:pt x="50616" y="752142"/>
                </a:lnTo>
                <a:lnTo>
                  <a:pt x="82875" y="758654"/>
                </a:lnTo>
                <a:lnTo>
                  <a:pt x="3529344" y="758654"/>
                </a:lnTo>
                <a:lnTo>
                  <a:pt x="3561602" y="752142"/>
                </a:lnTo>
                <a:lnTo>
                  <a:pt x="3587945" y="734381"/>
                </a:lnTo>
                <a:lnTo>
                  <a:pt x="3605706" y="708038"/>
                </a:lnTo>
                <a:lnTo>
                  <a:pt x="3612219" y="675779"/>
                </a:lnTo>
                <a:lnTo>
                  <a:pt x="3612219" y="82875"/>
                </a:lnTo>
                <a:lnTo>
                  <a:pt x="3605706" y="50616"/>
                </a:lnTo>
                <a:lnTo>
                  <a:pt x="3587945" y="24273"/>
                </a:lnTo>
                <a:lnTo>
                  <a:pt x="3561602" y="6512"/>
                </a:lnTo>
                <a:lnTo>
                  <a:pt x="3529344" y="0"/>
                </a:lnTo>
                <a:close/>
              </a:path>
            </a:pathLst>
          </a:custGeom>
          <a:solidFill>
            <a:srgbClr val="FFF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859860" y="5788478"/>
            <a:ext cx="2408555" cy="4978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Check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skin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color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PMS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before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5" dirty="0">
                <a:latin typeface="Arial MT"/>
                <a:cs typeface="Arial MT"/>
              </a:rPr>
              <a:t> after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splinting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1168" y="5847648"/>
            <a:ext cx="444582" cy="38705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07180" y="3978503"/>
            <a:ext cx="2098186" cy="1910451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1698027" y="6560678"/>
            <a:ext cx="17272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90" dirty="0">
                <a:latin typeface="Arial MT"/>
                <a:cs typeface="Arial MT"/>
              </a:rPr>
              <a:t>11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62612" y="707295"/>
            <a:ext cx="4902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921928"/>
                </a:solidFill>
              </a:rPr>
              <a:t>MALLEABLE</a:t>
            </a:r>
            <a:r>
              <a:rPr sz="3600" spc="-5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SPLINTS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033464" y="6099864"/>
            <a:ext cx="1312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90136" y="6086093"/>
            <a:ext cx="3194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79336" y="1570128"/>
            <a:ext cx="2999740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They </a:t>
            </a:r>
            <a:r>
              <a:rPr sz="1800" dirty="0">
                <a:latin typeface="Arial MT"/>
                <a:cs typeface="Arial MT"/>
              </a:rPr>
              <a:t>can be </a:t>
            </a:r>
            <a:r>
              <a:rPr sz="1800" spc="-5" dirty="0">
                <a:latin typeface="Arial MT"/>
                <a:cs typeface="Arial MT"/>
              </a:rPr>
              <a:t>contoured to 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area of injury and molded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around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joints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at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angles</a:t>
            </a:r>
            <a:endParaRPr sz="1800">
              <a:latin typeface="Arial MT"/>
              <a:cs typeface="Arial MT"/>
            </a:endParaRPr>
          </a:p>
          <a:p>
            <a:pPr marL="12700" marR="1369060">
              <a:lnSpc>
                <a:spcPts val="2100"/>
              </a:lnSpc>
            </a:pPr>
            <a:r>
              <a:rPr sz="1800" dirty="0">
                <a:latin typeface="Arial MT"/>
                <a:cs typeface="Arial MT"/>
              </a:rPr>
              <a:t>using</a:t>
            </a:r>
            <a:r>
              <a:rPr sz="1800" spc="-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casualty’s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unaffected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limb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2602" y="4744525"/>
            <a:ext cx="2425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Arial"/>
                <a:cs typeface="Arial"/>
              </a:rPr>
              <a:t>Aluminum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foam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splint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06371" y="4744525"/>
            <a:ext cx="11925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Wire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splint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3314" y="1570128"/>
            <a:ext cx="397764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Malleable </a:t>
            </a:r>
            <a:r>
              <a:rPr sz="1800" spc="-5" dirty="0">
                <a:latin typeface="Arial MT"/>
                <a:cs typeface="Arial MT"/>
              </a:rPr>
              <a:t>splints </a:t>
            </a:r>
            <a:r>
              <a:rPr sz="1800" dirty="0">
                <a:latin typeface="Arial MT"/>
                <a:cs typeface="Arial MT"/>
              </a:rPr>
              <a:t>gain </a:t>
            </a:r>
            <a:r>
              <a:rPr sz="1800" spc="-5" dirty="0">
                <a:latin typeface="Arial MT"/>
                <a:cs typeface="Arial MT"/>
              </a:rPr>
              <a:t>rigidity </a:t>
            </a:r>
            <a:r>
              <a:rPr sz="1800" dirty="0">
                <a:latin typeface="Arial MT"/>
                <a:cs typeface="Arial MT"/>
              </a:rPr>
              <a:t>by </a:t>
            </a:r>
            <a:r>
              <a:rPr sz="1800" spc="-5" dirty="0">
                <a:latin typeface="Arial MT"/>
                <a:cs typeface="Arial MT"/>
              </a:rPr>
              <a:t>folding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creasing </a:t>
            </a:r>
            <a:r>
              <a:rPr sz="1800" spc="-5" dirty="0">
                <a:latin typeface="Arial MT"/>
                <a:cs typeface="Arial MT"/>
              </a:rPr>
              <a:t>the metal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framework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22245" y="3671933"/>
            <a:ext cx="3190240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Good for shorter </a:t>
            </a:r>
            <a:r>
              <a:rPr sz="1800" dirty="0">
                <a:latin typeface="Arial MT"/>
                <a:cs typeface="Arial MT"/>
              </a:rPr>
              <a:t>bones and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angled splint </a:t>
            </a:r>
            <a:r>
              <a:rPr sz="1800" spc="-5" dirty="0">
                <a:latin typeface="Arial MT"/>
                <a:cs typeface="Arial MT"/>
              </a:rPr>
              <a:t>positions; multiple </a:t>
            </a:r>
            <a:r>
              <a:rPr sz="1800" spc="-49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malleable </a:t>
            </a:r>
            <a:r>
              <a:rPr sz="1800" spc="-5" dirty="0">
                <a:latin typeface="Arial MT"/>
                <a:cs typeface="Arial MT"/>
              </a:rPr>
              <a:t>splints </a:t>
            </a:r>
            <a:r>
              <a:rPr sz="1800" dirty="0">
                <a:latin typeface="Arial MT"/>
                <a:cs typeface="Arial MT"/>
              </a:rPr>
              <a:t>can be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combined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dirty="0">
                <a:latin typeface="Arial MT"/>
                <a:cs typeface="Arial MT"/>
              </a:rPr>
              <a:t>support longer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bone</a:t>
            </a:r>
            <a:r>
              <a:rPr sz="1800" spc="-5" dirty="0">
                <a:latin typeface="Arial MT"/>
                <a:cs typeface="Arial MT"/>
              </a:rPr>
              <a:t> fractures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00640" y="2485820"/>
            <a:ext cx="6293485" cy="2357120"/>
            <a:chOff x="300640" y="2485820"/>
            <a:chExt cx="6293485" cy="235712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53820" y="2485820"/>
              <a:ext cx="3339917" cy="235681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640" y="2623272"/>
              <a:ext cx="3109469" cy="1960482"/>
            </a:xfrm>
            <a:prstGeom prst="rect">
              <a:avLst/>
            </a:prstGeom>
          </p:spPr>
        </p:pic>
      </p:grp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64033" y="709939"/>
            <a:ext cx="2950596" cy="3257039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151430" y="4367941"/>
            <a:ext cx="3506731" cy="2106726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390900" y="737016"/>
            <a:ext cx="5410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MALLEABLE</a:t>
            </a:r>
            <a:r>
              <a:rPr sz="3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3600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935884" y="2250349"/>
            <a:ext cx="6320790" cy="3580765"/>
            <a:chOff x="2935884" y="2250349"/>
            <a:chExt cx="6320790" cy="3580765"/>
          </a:xfrm>
        </p:grpSpPr>
        <p:sp>
          <p:nvSpPr>
            <p:cNvPr id="6" name="object 6"/>
            <p:cNvSpPr/>
            <p:nvPr/>
          </p:nvSpPr>
          <p:spPr>
            <a:xfrm>
              <a:off x="2945409" y="2259874"/>
              <a:ext cx="6301740" cy="3561715"/>
            </a:xfrm>
            <a:custGeom>
              <a:avLst/>
              <a:gdLst/>
              <a:ahLst/>
              <a:cxnLst/>
              <a:rect l="l" t="t" r="r" b="b"/>
              <a:pathLst>
                <a:path w="6301740" h="3561715">
                  <a:moveTo>
                    <a:pt x="0" y="0"/>
                  </a:moveTo>
                  <a:lnTo>
                    <a:pt x="6301178" y="0"/>
                  </a:lnTo>
                  <a:lnTo>
                    <a:pt x="6301178" y="3561134"/>
                  </a:lnTo>
                  <a:lnTo>
                    <a:pt x="0" y="3561134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8A8C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00939" y="3445382"/>
              <a:ext cx="1190625" cy="1190625"/>
            </a:xfrm>
            <a:custGeom>
              <a:avLst/>
              <a:gdLst/>
              <a:ahLst/>
              <a:cxnLst/>
              <a:rect l="l" t="t" r="r" b="b"/>
              <a:pathLst>
                <a:path w="1190625" h="1190625">
                  <a:moveTo>
                    <a:pt x="595060" y="0"/>
                  </a:moveTo>
                  <a:lnTo>
                    <a:pt x="549409" y="1742"/>
                  </a:lnTo>
                  <a:lnTo>
                    <a:pt x="503975" y="6971"/>
                  </a:lnTo>
                  <a:lnTo>
                    <a:pt x="458974" y="15686"/>
                  </a:lnTo>
                  <a:lnTo>
                    <a:pt x="414623" y="27886"/>
                  </a:lnTo>
                  <a:lnTo>
                    <a:pt x="371138" y="43572"/>
                  </a:lnTo>
                  <a:lnTo>
                    <a:pt x="328736" y="62744"/>
                  </a:lnTo>
                  <a:lnTo>
                    <a:pt x="287634" y="85401"/>
                  </a:lnTo>
                  <a:lnTo>
                    <a:pt x="248047" y="111545"/>
                  </a:lnTo>
                  <a:lnTo>
                    <a:pt x="210193" y="141174"/>
                  </a:lnTo>
                  <a:lnTo>
                    <a:pt x="174289" y="174289"/>
                  </a:lnTo>
                  <a:lnTo>
                    <a:pt x="141174" y="210193"/>
                  </a:lnTo>
                  <a:lnTo>
                    <a:pt x="111545" y="248047"/>
                  </a:lnTo>
                  <a:lnTo>
                    <a:pt x="85401" y="287633"/>
                  </a:lnTo>
                  <a:lnTo>
                    <a:pt x="62744" y="328736"/>
                  </a:lnTo>
                  <a:lnTo>
                    <a:pt x="43572" y="371138"/>
                  </a:lnTo>
                  <a:lnTo>
                    <a:pt x="27886" y="414623"/>
                  </a:lnTo>
                  <a:lnTo>
                    <a:pt x="15686" y="458974"/>
                  </a:lnTo>
                  <a:lnTo>
                    <a:pt x="6971" y="503974"/>
                  </a:lnTo>
                  <a:lnTo>
                    <a:pt x="1742" y="549409"/>
                  </a:lnTo>
                  <a:lnTo>
                    <a:pt x="0" y="595059"/>
                  </a:lnTo>
                  <a:lnTo>
                    <a:pt x="1742" y="640710"/>
                  </a:lnTo>
                  <a:lnTo>
                    <a:pt x="6971" y="686144"/>
                  </a:lnTo>
                  <a:lnTo>
                    <a:pt x="15686" y="731145"/>
                  </a:lnTo>
                  <a:lnTo>
                    <a:pt x="27886" y="775496"/>
                  </a:lnTo>
                  <a:lnTo>
                    <a:pt x="43572" y="818981"/>
                  </a:lnTo>
                  <a:lnTo>
                    <a:pt x="62744" y="861383"/>
                  </a:lnTo>
                  <a:lnTo>
                    <a:pt x="85401" y="902485"/>
                  </a:lnTo>
                  <a:lnTo>
                    <a:pt x="111545" y="942072"/>
                  </a:lnTo>
                  <a:lnTo>
                    <a:pt x="141174" y="979926"/>
                  </a:lnTo>
                  <a:lnTo>
                    <a:pt x="174289" y="1015830"/>
                  </a:lnTo>
                  <a:lnTo>
                    <a:pt x="210193" y="1048945"/>
                  </a:lnTo>
                  <a:lnTo>
                    <a:pt x="248047" y="1078574"/>
                  </a:lnTo>
                  <a:lnTo>
                    <a:pt x="287634" y="1104718"/>
                  </a:lnTo>
                  <a:lnTo>
                    <a:pt x="328736" y="1127375"/>
                  </a:lnTo>
                  <a:lnTo>
                    <a:pt x="371138" y="1146547"/>
                  </a:lnTo>
                  <a:lnTo>
                    <a:pt x="414623" y="1162233"/>
                  </a:lnTo>
                  <a:lnTo>
                    <a:pt x="458974" y="1174434"/>
                  </a:lnTo>
                  <a:lnTo>
                    <a:pt x="503975" y="1183148"/>
                  </a:lnTo>
                  <a:lnTo>
                    <a:pt x="549409" y="1188377"/>
                  </a:lnTo>
                  <a:lnTo>
                    <a:pt x="595060" y="1190120"/>
                  </a:lnTo>
                  <a:lnTo>
                    <a:pt x="640710" y="1188377"/>
                  </a:lnTo>
                  <a:lnTo>
                    <a:pt x="686144" y="1183148"/>
                  </a:lnTo>
                  <a:lnTo>
                    <a:pt x="731145" y="1174434"/>
                  </a:lnTo>
                  <a:lnTo>
                    <a:pt x="775496" y="1162233"/>
                  </a:lnTo>
                  <a:lnTo>
                    <a:pt x="818981" y="1146547"/>
                  </a:lnTo>
                  <a:lnTo>
                    <a:pt x="861383" y="1127375"/>
                  </a:lnTo>
                  <a:lnTo>
                    <a:pt x="902486" y="1104718"/>
                  </a:lnTo>
                  <a:lnTo>
                    <a:pt x="942072" y="1078574"/>
                  </a:lnTo>
                  <a:lnTo>
                    <a:pt x="979926" y="1048945"/>
                  </a:lnTo>
                  <a:lnTo>
                    <a:pt x="1015830" y="1015830"/>
                  </a:lnTo>
                  <a:lnTo>
                    <a:pt x="1048945" y="979926"/>
                  </a:lnTo>
                  <a:lnTo>
                    <a:pt x="1078574" y="942072"/>
                  </a:lnTo>
                  <a:lnTo>
                    <a:pt x="1104718" y="902485"/>
                  </a:lnTo>
                  <a:lnTo>
                    <a:pt x="1127375" y="861383"/>
                  </a:lnTo>
                  <a:lnTo>
                    <a:pt x="1146547" y="818981"/>
                  </a:lnTo>
                  <a:lnTo>
                    <a:pt x="1162233" y="775496"/>
                  </a:lnTo>
                  <a:lnTo>
                    <a:pt x="1174434" y="731145"/>
                  </a:lnTo>
                  <a:lnTo>
                    <a:pt x="1183148" y="686144"/>
                  </a:lnTo>
                  <a:lnTo>
                    <a:pt x="1188377" y="640710"/>
                  </a:lnTo>
                  <a:lnTo>
                    <a:pt x="1190120" y="595059"/>
                  </a:lnTo>
                  <a:lnTo>
                    <a:pt x="1188377" y="549409"/>
                  </a:lnTo>
                  <a:lnTo>
                    <a:pt x="1183148" y="503974"/>
                  </a:lnTo>
                  <a:lnTo>
                    <a:pt x="1174434" y="458974"/>
                  </a:lnTo>
                  <a:lnTo>
                    <a:pt x="1162233" y="414623"/>
                  </a:lnTo>
                  <a:lnTo>
                    <a:pt x="1146547" y="371138"/>
                  </a:lnTo>
                  <a:lnTo>
                    <a:pt x="1127375" y="328736"/>
                  </a:lnTo>
                  <a:lnTo>
                    <a:pt x="1104718" y="287633"/>
                  </a:lnTo>
                  <a:lnTo>
                    <a:pt x="1078574" y="248047"/>
                  </a:lnTo>
                  <a:lnTo>
                    <a:pt x="1048945" y="210193"/>
                  </a:lnTo>
                  <a:lnTo>
                    <a:pt x="1015830" y="174289"/>
                  </a:lnTo>
                  <a:lnTo>
                    <a:pt x="979926" y="141174"/>
                  </a:lnTo>
                  <a:lnTo>
                    <a:pt x="942072" y="111545"/>
                  </a:lnTo>
                  <a:lnTo>
                    <a:pt x="902486" y="85401"/>
                  </a:lnTo>
                  <a:lnTo>
                    <a:pt x="861383" y="62744"/>
                  </a:lnTo>
                  <a:lnTo>
                    <a:pt x="818981" y="43572"/>
                  </a:lnTo>
                  <a:lnTo>
                    <a:pt x="775496" y="27886"/>
                  </a:lnTo>
                  <a:lnTo>
                    <a:pt x="731145" y="15686"/>
                  </a:lnTo>
                  <a:lnTo>
                    <a:pt x="686144" y="6971"/>
                  </a:lnTo>
                  <a:lnTo>
                    <a:pt x="640710" y="1742"/>
                  </a:lnTo>
                  <a:lnTo>
                    <a:pt x="595060" y="0"/>
                  </a:lnTo>
                  <a:close/>
                </a:path>
              </a:pathLst>
            </a:custGeom>
            <a:solidFill>
              <a:srgbClr val="6166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98122" y="3735993"/>
              <a:ext cx="525145" cy="608965"/>
            </a:xfrm>
            <a:custGeom>
              <a:avLst/>
              <a:gdLst/>
              <a:ahLst/>
              <a:cxnLst/>
              <a:rect l="l" t="t" r="r" b="b"/>
              <a:pathLst>
                <a:path w="525145" h="608964">
                  <a:moveTo>
                    <a:pt x="0" y="0"/>
                  </a:moveTo>
                  <a:lnTo>
                    <a:pt x="0" y="608897"/>
                  </a:lnTo>
                  <a:lnTo>
                    <a:pt x="524913" y="304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908050" y="6056502"/>
            <a:ext cx="471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solidFill>
                  <a:srgbClr val="8A8C8C"/>
                </a:solidFill>
                <a:latin typeface="Arial"/>
                <a:cs typeface="Arial"/>
              </a:rPr>
              <a:t>Video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can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be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found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dirty="0">
                <a:solidFill>
                  <a:srgbClr val="8A8C8C"/>
                </a:solidFill>
                <a:latin typeface="Arial"/>
                <a:cs typeface="Arial"/>
              </a:rPr>
              <a:t>on</a:t>
            </a:r>
            <a:r>
              <a:rPr sz="1800" i="1" spc="5" dirty="0">
                <a:solidFill>
                  <a:srgbClr val="8A8C8C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8A8C8C"/>
                </a:solidFill>
                <a:latin typeface="Arial"/>
                <a:cs typeface="Arial"/>
              </a:rPr>
              <a:t>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pic>
        <p:nvPicPr>
          <p:cNvPr id="11" name="19. Malleable Splinting">
            <a:hlinkClick r:id="" action="ppaction://media"/>
            <a:extLst>
              <a:ext uri="{FF2B5EF4-FFF2-40B4-BE49-F238E27FC236}">
                <a16:creationId xmlns:a16="http://schemas.microsoft.com/office/drawing/2014/main" id="{BD60AE80-CBE8-F70A-9206-C0396B8FDA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4828" y="1644747"/>
            <a:ext cx="8518144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7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7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428008" y="703853"/>
            <a:ext cx="3353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921928"/>
                </a:solidFill>
              </a:rPr>
              <a:t>RIGID</a:t>
            </a:r>
            <a:r>
              <a:rPr sz="3600" spc="-8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SPLINTS</a:t>
            </a:r>
            <a:endParaRPr sz="3600"/>
          </a:p>
        </p:txBody>
      </p:sp>
      <p:sp>
        <p:nvSpPr>
          <p:cNvPr id="5" name="object 5"/>
          <p:cNvSpPr txBox="1"/>
          <p:nvPr/>
        </p:nvSpPr>
        <p:spPr>
          <a:xfrm>
            <a:off x="5033464" y="6099864"/>
            <a:ext cx="1312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90136" y="6086093"/>
            <a:ext cx="3194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2989" y="3072119"/>
            <a:ext cx="132207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254000">
              <a:lnSpc>
                <a:spcPts val="2100"/>
              </a:lnSpc>
              <a:spcBef>
                <a:spcPts val="219"/>
              </a:spcBef>
            </a:pPr>
            <a:r>
              <a:rPr sz="1800" dirty="0">
                <a:latin typeface="Arial MT"/>
                <a:cs typeface="Arial MT"/>
              </a:rPr>
              <a:t>Padded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board</a:t>
            </a:r>
            <a:r>
              <a:rPr sz="1800" spc="-7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splints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74034" y="4824544"/>
            <a:ext cx="163957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57150" marR="5080" indent="-45085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Improvised</a:t>
            </a:r>
            <a:r>
              <a:rPr sz="1800" spc="-5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rigid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splint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materials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05140" y="1655391"/>
            <a:ext cx="2199005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lack of </a:t>
            </a:r>
            <a:r>
              <a:rPr sz="1800" spc="-5" dirty="0">
                <a:latin typeface="Arial MT"/>
                <a:cs typeface="Arial MT"/>
              </a:rPr>
              <a:t>anatomic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contours </a:t>
            </a:r>
            <a:r>
              <a:rPr sz="1800" dirty="0">
                <a:latin typeface="Arial MT"/>
                <a:cs typeface="Arial MT"/>
              </a:rPr>
              <a:t>will usually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require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more</a:t>
            </a:r>
            <a:r>
              <a:rPr sz="1800" spc="-5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padding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112691" y="3514245"/>
            <a:ext cx="2516505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Often the </a:t>
            </a:r>
            <a:r>
              <a:rPr sz="1800" dirty="0">
                <a:latin typeface="Arial MT"/>
                <a:cs typeface="Arial MT"/>
              </a:rPr>
              <a:t>ends of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splints stick out, creating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hazard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during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transport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7865" y="1135531"/>
            <a:ext cx="3922111" cy="1958478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762350" y="3275673"/>
            <a:ext cx="4668520" cy="2393950"/>
            <a:chOff x="762350" y="3275673"/>
            <a:chExt cx="4668520" cy="239395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6514" y="3275673"/>
              <a:ext cx="3003998" cy="125520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2880" y="3872097"/>
              <a:ext cx="3030034" cy="140572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350" y="5125451"/>
              <a:ext cx="2984520" cy="54417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489580" y="1176486"/>
            <a:ext cx="5312410" cy="4894580"/>
            <a:chOff x="6489580" y="1176486"/>
            <a:chExt cx="5312410" cy="4894580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89580" y="3079281"/>
              <a:ext cx="3585894" cy="299136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29996" y="1176486"/>
              <a:ext cx="2971943" cy="2250164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6101845" y="1540290"/>
            <a:ext cx="0" cy="4445000"/>
          </a:xfrm>
          <a:custGeom>
            <a:avLst/>
            <a:gdLst/>
            <a:ahLst/>
            <a:cxnLst/>
            <a:rect l="l" t="t" r="r" b="b"/>
            <a:pathLst>
              <a:path h="4445000">
                <a:moveTo>
                  <a:pt x="0" y="0"/>
                </a:moveTo>
                <a:lnTo>
                  <a:pt x="0" y="4444963"/>
                </a:lnTo>
              </a:path>
            </a:pathLst>
          </a:custGeom>
          <a:ln w="28575">
            <a:solidFill>
              <a:srgbClr val="8A8C8C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65600" y="582242"/>
            <a:ext cx="3860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RIGID</a:t>
            </a:r>
            <a:r>
              <a:rPr sz="36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pic>
        <p:nvPicPr>
          <p:cNvPr id="13" name="19a. Rigid Splinting">
            <a:hlinkClick r:id="" action="ppaction://media"/>
            <a:extLst>
              <a:ext uri="{FF2B5EF4-FFF2-40B4-BE49-F238E27FC236}">
                <a16:creationId xmlns:a16="http://schemas.microsoft.com/office/drawing/2014/main" id="{867677A6-2ABB-2949-021E-2674232760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928" y="1484302"/>
            <a:ext cx="8518144" cy="4791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37652" y="698011"/>
            <a:ext cx="7796530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dirty="0">
                <a:solidFill>
                  <a:srgbClr val="921928"/>
                </a:solidFill>
              </a:rPr>
              <a:t>THINGS</a:t>
            </a:r>
            <a:r>
              <a:rPr sz="3450" spc="-10" dirty="0">
                <a:solidFill>
                  <a:srgbClr val="921928"/>
                </a:solidFill>
              </a:rPr>
              <a:t> </a:t>
            </a:r>
            <a:r>
              <a:rPr sz="3450" spc="-30" dirty="0">
                <a:solidFill>
                  <a:srgbClr val="921928"/>
                </a:solidFill>
              </a:rPr>
              <a:t>TO</a:t>
            </a:r>
            <a:r>
              <a:rPr sz="3450" spc="-140" dirty="0">
                <a:solidFill>
                  <a:srgbClr val="921928"/>
                </a:solidFill>
              </a:rPr>
              <a:t> </a:t>
            </a:r>
            <a:r>
              <a:rPr sz="3450" spc="-55" dirty="0">
                <a:solidFill>
                  <a:srgbClr val="921928"/>
                </a:solidFill>
              </a:rPr>
              <a:t>AVOID</a:t>
            </a:r>
            <a:r>
              <a:rPr sz="3450" spc="-10" dirty="0">
                <a:solidFill>
                  <a:srgbClr val="921928"/>
                </a:solidFill>
              </a:rPr>
              <a:t> </a:t>
            </a:r>
            <a:r>
              <a:rPr sz="3450" dirty="0">
                <a:solidFill>
                  <a:srgbClr val="000000"/>
                </a:solidFill>
              </a:rPr>
              <a:t>WHEN</a:t>
            </a:r>
            <a:r>
              <a:rPr sz="3450" spc="-10" dirty="0">
                <a:solidFill>
                  <a:srgbClr val="000000"/>
                </a:solidFill>
              </a:rPr>
              <a:t> </a:t>
            </a:r>
            <a:r>
              <a:rPr sz="3450" dirty="0">
                <a:solidFill>
                  <a:srgbClr val="000000"/>
                </a:solidFill>
              </a:rPr>
              <a:t>SPLINTING</a:t>
            </a:r>
            <a:endParaRPr sz="3450"/>
          </a:p>
        </p:txBody>
      </p:sp>
      <p:sp>
        <p:nvSpPr>
          <p:cNvPr id="5" name="object 5"/>
          <p:cNvSpPr txBox="1"/>
          <p:nvPr/>
        </p:nvSpPr>
        <p:spPr>
          <a:xfrm>
            <a:off x="5033464" y="6099864"/>
            <a:ext cx="1312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90136" y="6086093"/>
            <a:ext cx="3194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9970" y="1882530"/>
            <a:ext cx="513747" cy="50571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651455" y="1841785"/>
            <a:ext cx="7747634" cy="331470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979805">
              <a:lnSpc>
                <a:spcPts val="2300"/>
              </a:lnSpc>
              <a:spcBef>
                <a:spcPts val="260"/>
              </a:spcBef>
            </a:pPr>
            <a:r>
              <a:rPr sz="2000" b="1" spc="-5" dirty="0">
                <a:latin typeface="Arial"/>
                <a:cs typeface="Arial"/>
              </a:rPr>
              <a:t>Manipulating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the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fracture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site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too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much</a:t>
            </a:r>
            <a:r>
              <a:rPr sz="2000" spc="-5" dirty="0">
                <a:latin typeface="Arial MT"/>
                <a:cs typeface="Arial MT"/>
              </a:rPr>
              <a:t>;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resulting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pain, </a:t>
            </a:r>
            <a:r>
              <a:rPr sz="2000" spc="-54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additional </a:t>
            </a:r>
            <a:r>
              <a:rPr sz="2000" dirty="0">
                <a:latin typeface="Arial MT"/>
                <a:cs typeface="Arial MT"/>
              </a:rPr>
              <a:t>damage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tissues, </a:t>
            </a:r>
            <a:r>
              <a:rPr sz="2000" dirty="0">
                <a:latin typeface="Arial MT"/>
                <a:cs typeface="Arial MT"/>
              </a:rPr>
              <a:t>blood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vessels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and nerves</a:t>
            </a:r>
            <a:endParaRPr sz="2000">
              <a:latin typeface="Arial MT"/>
              <a:cs typeface="Arial MT"/>
            </a:endParaRPr>
          </a:p>
          <a:p>
            <a:pPr marL="12700" marR="5080">
              <a:lnSpc>
                <a:spcPts val="5300"/>
              </a:lnSpc>
              <a:spcBef>
                <a:spcPts val="600"/>
              </a:spcBef>
            </a:pPr>
            <a:r>
              <a:rPr sz="2000" b="1" spc="-5" dirty="0">
                <a:latin typeface="Arial"/>
                <a:cs typeface="Arial"/>
              </a:rPr>
              <a:t>Splinting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near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or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over</a:t>
            </a:r>
            <a:r>
              <a:rPr sz="2000" b="1" dirty="0">
                <a:latin typeface="Arial"/>
                <a:cs typeface="Arial"/>
              </a:rPr>
              <a:t> a </a:t>
            </a:r>
            <a:r>
              <a:rPr sz="2000" b="1" spc="-5" dirty="0">
                <a:latin typeface="Arial"/>
                <a:cs typeface="Arial"/>
              </a:rPr>
              <a:t>wound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that </a:t>
            </a:r>
            <a:r>
              <a:rPr sz="2000" dirty="0">
                <a:latin typeface="Arial MT"/>
                <a:cs typeface="Arial MT"/>
              </a:rPr>
              <a:t>has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not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be properly</a:t>
            </a:r>
            <a:r>
              <a:rPr sz="2000" spc="-5" dirty="0">
                <a:latin typeface="Arial MT"/>
                <a:cs typeface="Arial MT"/>
              </a:rPr>
              <a:t> treated 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Failing </a:t>
            </a:r>
            <a:r>
              <a:rPr sz="2000" b="1" dirty="0">
                <a:latin typeface="Arial"/>
                <a:cs typeface="Arial"/>
              </a:rPr>
              <a:t>to </a:t>
            </a:r>
            <a:r>
              <a:rPr sz="2000" b="1" spc="-5" dirty="0">
                <a:latin typeface="Arial"/>
                <a:cs typeface="Arial"/>
              </a:rPr>
              <a:t>immobilize joint </a:t>
            </a:r>
            <a:r>
              <a:rPr sz="2000" dirty="0">
                <a:latin typeface="Arial MT"/>
                <a:cs typeface="Arial MT"/>
              </a:rPr>
              <a:t>above and below </a:t>
            </a:r>
            <a:r>
              <a:rPr sz="2000" spc="-5" dirty="0">
                <a:latin typeface="Arial MT"/>
                <a:cs typeface="Arial MT"/>
              </a:rPr>
              <a:t>fracture </a:t>
            </a:r>
            <a:r>
              <a:rPr sz="2000" dirty="0">
                <a:latin typeface="Arial MT"/>
                <a:cs typeface="Arial MT"/>
              </a:rPr>
              <a:t>when possible </a:t>
            </a:r>
            <a:r>
              <a:rPr sz="2000" spc="-545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Securing too tightly</a:t>
            </a:r>
            <a:r>
              <a:rPr sz="2000" spc="-5" dirty="0">
                <a:latin typeface="Arial MT"/>
                <a:cs typeface="Arial MT"/>
              </a:rPr>
              <a:t>, cutting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15" dirty="0">
                <a:latin typeface="Arial MT"/>
                <a:cs typeface="Arial MT"/>
              </a:rPr>
              <a:t>off</a:t>
            </a:r>
            <a:r>
              <a:rPr sz="2000" spc="-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blood </a:t>
            </a:r>
            <a:r>
              <a:rPr sz="2000" spc="-5" dirty="0">
                <a:latin typeface="Arial MT"/>
                <a:cs typeface="Arial MT"/>
              </a:rPr>
              <a:t>flow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latin typeface="Arial"/>
                <a:cs typeface="Arial"/>
              </a:rPr>
              <a:t>Making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casualty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uncomfortable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during</a:t>
            </a:r>
            <a:r>
              <a:rPr sz="2000" spc="15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transport/evacuation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9970" y="2762420"/>
            <a:ext cx="513747" cy="50571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9970" y="3454023"/>
            <a:ext cx="513747" cy="50571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5116" y="4145625"/>
            <a:ext cx="513747" cy="50571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55115" y="4837229"/>
            <a:ext cx="513747" cy="50571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433873" y="804179"/>
            <a:ext cx="3403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40" dirty="0">
                <a:solidFill>
                  <a:srgbClr val="FFFFFF"/>
                </a:solidFill>
              </a:rPr>
              <a:t> </a:t>
            </a:r>
            <a:r>
              <a:rPr sz="3600" spc="-80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26534" y="2963253"/>
            <a:ext cx="663057" cy="67239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530394" y="1967293"/>
            <a:ext cx="5126355" cy="16916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518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Splinting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650">
              <a:latin typeface="Arial"/>
              <a:cs typeface="Arial"/>
            </a:endParaRPr>
          </a:p>
          <a:p>
            <a:pPr marL="12700" marR="5080">
              <a:lnSpc>
                <a:spcPts val="28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Splint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application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using</a:t>
            </a:r>
            <a:r>
              <a:rPr sz="2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malleable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2400" spc="-6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rigid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50344" y="690213"/>
            <a:ext cx="23710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SUMMA</a:t>
            </a:r>
            <a:r>
              <a:rPr sz="3600" spc="-135" dirty="0">
                <a:solidFill>
                  <a:srgbClr val="000000"/>
                </a:solidFill>
              </a:rPr>
              <a:t>R</a:t>
            </a:r>
            <a:r>
              <a:rPr sz="3600" dirty="0">
                <a:solidFill>
                  <a:srgbClr val="000000"/>
                </a:solidFill>
              </a:rPr>
              <a:t>Y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3195571" y="1607901"/>
            <a:ext cx="114300" cy="351155"/>
          </a:xfrm>
          <a:custGeom>
            <a:avLst/>
            <a:gdLst/>
            <a:ahLst/>
            <a:cxnLst/>
            <a:rect l="l" t="t" r="r" b="b"/>
            <a:pathLst>
              <a:path w="114300" h="351155">
                <a:moveTo>
                  <a:pt x="0" y="351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51000"/>
                </a:lnTo>
                <a:lnTo>
                  <a:pt x="0" y="351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033464" y="6099864"/>
            <a:ext cx="1312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690136" y="6086093"/>
            <a:ext cx="3194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47889" y="2160304"/>
            <a:ext cx="0" cy="351155"/>
          </a:xfrm>
          <a:custGeom>
            <a:avLst/>
            <a:gdLst/>
            <a:ahLst/>
            <a:cxnLst/>
            <a:rect l="l" t="t" r="r" b="b"/>
            <a:pathLst>
              <a:path h="351155">
                <a:moveTo>
                  <a:pt x="0" y="351000"/>
                </a:moveTo>
                <a:lnTo>
                  <a:pt x="0" y="0"/>
                </a:lnTo>
              </a:path>
            </a:pathLst>
          </a:custGeom>
          <a:ln w="1143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95571" y="2714250"/>
            <a:ext cx="114300" cy="351155"/>
          </a:xfrm>
          <a:custGeom>
            <a:avLst/>
            <a:gdLst/>
            <a:ahLst/>
            <a:cxnLst/>
            <a:rect l="l" t="t" r="r" b="b"/>
            <a:pathLst>
              <a:path w="114300" h="351155">
                <a:moveTo>
                  <a:pt x="0" y="351000"/>
                </a:moveTo>
                <a:lnTo>
                  <a:pt x="0" y="0"/>
                </a:lnTo>
                <a:lnTo>
                  <a:pt x="114300" y="0"/>
                </a:lnTo>
                <a:lnTo>
                  <a:pt x="114300" y="351000"/>
                </a:lnTo>
                <a:lnTo>
                  <a:pt x="0" y="351000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89469" y="3272458"/>
            <a:ext cx="114300" cy="620395"/>
          </a:xfrm>
          <a:custGeom>
            <a:avLst/>
            <a:gdLst/>
            <a:ahLst/>
            <a:cxnLst/>
            <a:rect l="l" t="t" r="r" b="b"/>
            <a:pathLst>
              <a:path w="114300" h="620395">
                <a:moveTo>
                  <a:pt x="0" y="619837"/>
                </a:moveTo>
                <a:lnTo>
                  <a:pt x="0" y="0"/>
                </a:lnTo>
                <a:lnTo>
                  <a:pt x="114300" y="0"/>
                </a:lnTo>
                <a:lnTo>
                  <a:pt x="114300" y="619837"/>
                </a:lnTo>
                <a:lnTo>
                  <a:pt x="0" y="619837"/>
                </a:lnTo>
                <a:close/>
              </a:path>
            </a:pathLst>
          </a:custGeom>
          <a:solidFill>
            <a:srgbClr val="9219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64697" y="4289908"/>
            <a:ext cx="6007100" cy="1284605"/>
          </a:xfrm>
          <a:custGeom>
            <a:avLst/>
            <a:gdLst/>
            <a:ahLst/>
            <a:cxnLst/>
            <a:rect l="l" t="t" r="r" b="b"/>
            <a:pathLst>
              <a:path w="6007100" h="1284604">
                <a:moveTo>
                  <a:pt x="5866422" y="0"/>
                </a:moveTo>
                <a:lnTo>
                  <a:pt x="140312" y="0"/>
                </a:lnTo>
                <a:lnTo>
                  <a:pt x="95962" y="7153"/>
                </a:lnTo>
                <a:lnTo>
                  <a:pt x="57445" y="27071"/>
                </a:lnTo>
                <a:lnTo>
                  <a:pt x="27071" y="57445"/>
                </a:lnTo>
                <a:lnTo>
                  <a:pt x="7153" y="95962"/>
                </a:lnTo>
                <a:lnTo>
                  <a:pt x="0" y="140312"/>
                </a:lnTo>
                <a:lnTo>
                  <a:pt x="0" y="1144123"/>
                </a:lnTo>
                <a:lnTo>
                  <a:pt x="7153" y="1188473"/>
                </a:lnTo>
                <a:lnTo>
                  <a:pt x="27071" y="1226989"/>
                </a:lnTo>
                <a:lnTo>
                  <a:pt x="57445" y="1257362"/>
                </a:lnTo>
                <a:lnTo>
                  <a:pt x="95962" y="1277281"/>
                </a:lnTo>
                <a:lnTo>
                  <a:pt x="140312" y="1284434"/>
                </a:lnTo>
                <a:lnTo>
                  <a:pt x="5866422" y="1284434"/>
                </a:lnTo>
                <a:lnTo>
                  <a:pt x="5910771" y="1277281"/>
                </a:lnTo>
                <a:lnTo>
                  <a:pt x="5949288" y="1257362"/>
                </a:lnTo>
                <a:lnTo>
                  <a:pt x="5979662" y="1226989"/>
                </a:lnTo>
                <a:lnTo>
                  <a:pt x="5999581" y="1188473"/>
                </a:lnTo>
                <a:lnTo>
                  <a:pt x="6006734" y="1144123"/>
                </a:lnTo>
                <a:lnTo>
                  <a:pt x="6006734" y="140312"/>
                </a:lnTo>
                <a:lnTo>
                  <a:pt x="5999581" y="95962"/>
                </a:lnTo>
                <a:lnTo>
                  <a:pt x="5979662" y="57445"/>
                </a:lnTo>
                <a:lnTo>
                  <a:pt x="5949288" y="27071"/>
                </a:lnTo>
                <a:lnTo>
                  <a:pt x="5910771" y="7153"/>
                </a:lnTo>
                <a:lnTo>
                  <a:pt x="5866422" y="0"/>
                </a:lnTo>
                <a:close/>
              </a:path>
            </a:pathLst>
          </a:custGeom>
          <a:solidFill>
            <a:srgbClr val="FFF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450068" y="1585003"/>
            <a:ext cx="5599430" cy="3772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5" dirty="0">
                <a:latin typeface="Arial MT"/>
                <a:cs typeface="Arial MT"/>
              </a:rPr>
              <a:t>Identifying</a:t>
            </a:r>
            <a:r>
              <a:rPr sz="210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the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signs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and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symptoms</a:t>
            </a:r>
            <a:r>
              <a:rPr sz="2100" dirty="0">
                <a:latin typeface="Arial MT"/>
                <a:cs typeface="Arial MT"/>
              </a:rPr>
              <a:t> of</a:t>
            </a:r>
            <a:r>
              <a:rPr sz="2100" spc="-5" dirty="0">
                <a:latin typeface="Arial MT"/>
                <a:cs typeface="Arial MT"/>
              </a:rPr>
              <a:t> fractures</a:t>
            </a:r>
            <a:endParaRPr sz="2100">
              <a:latin typeface="Arial MT"/>
              <a:cs typeface="Arial MT"/>
            </a:endParaRPr>
          </a:p>
          <a:p>
            <a:pPr marL="12700" marR="686435">
              <a:lnSpc>
                <a:spcPct val="166700"/>
              </a:lnSpc>
            </a:pPr>
            <a:r>
              <a:rPr sz="2100" spc="-5" dirty="0">
                <a:latin typeface="Arial MT"/>
                <a:cs typeface="Arial MT"/>
              </a:rPr>
              <a:t>Distinguishing</a:t>
            </a:r>
            <a:r>
              <a:rPr sz="2100" dirty="0">
                <a:latin typeface="Arial MT"/>
                <a:cs typeface="Arial MT"/>
              </a:rPr>
              <a:t> open</a:t>
            </a:r>
            <a:r>
              <a:rPr sz="2100" spc="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from</a:t>
            </a:r>
            <a:r>
              <a:rPr sz="2100" dirty="0">
                <a:latin typeface="Arial MT"/>
                <a:cs typeface="Arial MT"/>
              </a:rPr>
              <a:t> closed </a:t>
            </a:r>
            <a:r>
              <a:rPr sz="2100" spc="-5" dirty="0">
                <a:latin typeface="Arial MT"/>
                <a:cs typeface="Arial MT"/>
              </a:rPr>
              <a:t>fractures </a:t>
            </a:r>
            <a:r>
              <a:rPr sz="2100" spc="-56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The </a:t>
            </a:r>
            <a:r>
              <a:rPr sz="2100" dirty="0">
                <a:latin typeface="Arial MT"/>
                <a:cs typeface="Arial MT"/>
              </a:rPr>
              <a:t>basic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management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of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fractures</a:t>
            </a:r>
            <a:endParaRPr sz="2100">
              <a:latin typeface="Arial MT"/>
              <a:cs typeface="Arial MT"/>
            </a:endParaRPr>
          </a:p>
          <a:p>
            <a:pPr marL="12700" marR="314960">
              <a:lnSpc>
                <a:spcPts val="2400"/>
              </a:lnSpc>
              <a:spcBef>
                <a:spcPts val="1860"/>
              </a:spcBef>
            </a:pPr>
            <a:r>
              <a:rPr sz="2100" dirty="0">
                <a:latin typeface="Arial MT"/>
                <a:cs typeface="Arial MT"/>
              </a:rPr>
              <a:t>Splint</a:t>
            </a:r>
            <a:r>
              <a:rPr sz="2100" spc="-15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application </a:t>
            </a:r>
            <a:r>
              <a:rPr sz="2100" dirty="0">
                <a:latin typeface="Arial MT"/>
                <a:cs typeface="Arial MT"/>
              </a:rPr>
              <a:t>using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spc="-5" dirty="0">
                <a:latin typeface="Arial MT"/>
                <a:cs typeface="Arial MT"/>
              </a:rPr>
              <a:t>both </a:t>
            </a:r>
            <a:r>
              <a:rPr sz="2100" dirty="0">
                <a:latin typeface="Arial MT"/>
                <a:cs typeface="Arial MT"/>
              </a:rPr>
              <a:t>malleable,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rigid, </a:t>
            </a:r>
            <a:r>
              <a:rPr sz="2100" spc="-57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and</a:t>
            </a:r>
            <a:r>
              <a:rPr sz="2100" spc="-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improvised </a:t>
            </a:r>
            <a:r>
              <a:rPr sz="2100" spc="-5" dirty="0">
                <a:latin typeface="Arial MT"/>
                <a:cs typeface="Arial MT"/>
              </a:rPr>
              <a:t>splints</a:t>
            </a:r>
            <a:endParaRPr sz="21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23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Arial MT"/>
              <a:cs typeface="Arial MT"/>
            </a:endParaRPr>
          </a:p>
          <a:p>
            <a:pPr marL="547370" marR="198120">
              <a:lnSpc>
                <a:spcPts val="1800"/>
              </a:lnSpc>
            </a:pPr>
            <a:r>
              <a:rPr sz="1600" spc="-5" dirty="0">
                <a:latin typeface="Arial MT"/>
                <a:cs typeface="Arial MT"/>
              </a:rPr>
              <a:t>The</a:t>
            </a:r>
            <a:r>
              <a:rPr sz="1600" dirty="0">
                <a:latin typeface="Arial MT"/>
                <a:cs typeface="Arial MT"/>
              </a:rPr>
              <a:t> most </a:t>
            </a:r>
            <a:r>
              <a:rPr sz="1600" spc="-5" dirty="0">
                <a:latin typeface="Arial MT"/>
                <a:cs typeface="Arial MT"/>
              </a:rPr>
              <a:t>important aspects</a:t>
            </a:r>
            <a:r>
              <a:rPr sz="1600" dirty="0">
                <a:latin typeface="Arial MT"/>
                <a:cs typeface="Arial MT"/>
              </a:rPr>
              <a:t> of </a:t>
            </a:r>
            <a:r>
              <a:rPr sz="1600" spc="-5" dirty="0">
                <a:latin typeface="Arial MT"/>
                <a:cs typeface="Arial MT"/>
              </a:rPr>
              <a:t>splinting</a:t>
            </a:r>
            <a:r>
              <a:rPr sz="1600" dirty="0">
                <a:latin typeface="Arial MT"/>
                <a:cs typeface="Arial MT"/>
              </a:rPr>
              <a:t> are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to</a:t>
            </a:r>
            <a:r>
              <a:rPr sz="1600" dirty="0">
                <a:latin typeface="Arial MT"/>
                <a:cs typeface="Arial MT"/>
              </a:rPr>
              <a:t> prevent </a:t>
            </a:r>
            <a:r>
              <a:rPr sz="1600" spc="-42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further </a:t>
            </a:r>
            <a:r>
              <a:rPr sz="1600" spc="-20" dirty="0">
                <a:latin typeface="Arial MT"/>
                <a:cs typeface="Arial MT"/>
              </a:rPr>
              <a:t>injury, </a:t>
            </a:r>
            <a:r>
              <a:rPr sz="1600" dirty="0">
                <a:latin typeface="Arial MT"/>
                <a:cs typeface="Arial MT"/>
              </a:rPr>
              <a:t>splint in a way </a:t>
            </a:r>
            <a:r>
              <a:rPr sz="1600" spc="-5" dirty="0">
                <a:latin typeface="Arial MT"/>
                <a:cs typeface="Arial MT"/>
              </a:rPr>
              <a:t>that </a:t>
            </a:r>
            <a:r>
              <a:rPr sz="1600" dirty="0">
                <a:latin typeface="Arial MT"/>
                <a:cs typeface="Arial MT"/>
              </a:rPr>
              <a:t>does not harm </a:t>
            </a:r>
            <a:r>
              <a:rPr sz="1600" spc="-5" dirty="0">
                <a:latin typeface="Arial MT"/>
                <a:cs typeface="Arial MT"/>
              </a:rPr>
              <a:t>the </a:t>
            </a:r>
            <a:r>
              <a:rPr sz="1600" dirty="0">
                <a:latin typeface="Arial MT"/>
                <a:cs typeface="Arial MT"/>
              </a:rPr>
              <a:t> nerves or blood vessels in </a:t>
            </a:r>
            <a:r>
              <a:rPr sz="1600" spc="-5" dirty="0">
                <a:latin typeface="Arial MT"/>
                <a:cs typeface="Arial MT"/>
              </a:rPr>
              <a:t>the splinted </a:t>
            </a:r>
            <a:r>
              <a:rPr sz="1600" spc="-15" dirty="0">
                <a:latin typeface="Arial MT"/>
                <a:cs typeface="Arial MT"/>
              </a:rPr>
              <a:t>extremity, </a:t>
            </a:r>
            <a:r>
              <a:rPr sz="1600" dirty="0">
                <a:latin typeface="Arial MT"/>
                <a:cs typeface="Arial MT"/>
              </a:rPr>
              <a:t>and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minimize</a:t>
            </a:r>
            <a:r>
              <a:rPr sz="1600" spc="-5" dirty="0">
                <a:latin typeface="Arial MT"/>
                <a:cs typeface="Arial MT"/>
              </a:rPr>
              <a:t> the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casualty’s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pain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9578" y="4444343"/>
            <a:ext cx="444582" cy="387050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19:</a:t>
            </a:r>
            <a:r>
              <a:rPr spc="-30" dirty="0"/>
              <a:t> </a:t>
            </a:r>
            <a:r>
              <a:rPr spc="-5" dirty="0"/>
              <a:t>Fractures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7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2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63443" y="1514080"/>
            <a:ext cx="10349865" cy="4208145"/>
            <a:chOff x="963443" y="1514080"/>
            <a:chExt cx="10349865" cy="4208145"/>
          </a:xfrm>
        </p:grpSpPr>
        <p:sp>
          <p:nvSpPr>
            <p:cNvPr id="6" name="object 6"/>
            <p:cNvSpPr/>
            <p:nvPr/>
          </p:nvSpPr>
          <p:spPr>
            <a:xfrm>
              <a:off x="982493" y="1726446"/>
              <a:ext cx="10311765" cy="3976370"/>
            </a:xfrm>
            <a:custGeom>
              <a:avLst/>
              <a:gdLst/>
              <a:ahLst/>
              <a:cxnLst/>
              <a:rect l="l" t="t" r="r" b="b"/>
              <a:pathLst>
                <a:path w="10311765" h="3976370">
                  <a:moveTo>
                    <a:pt x="390712" y="1"/>
                  </a:moveTo>
                  <a:lnTo>
                    <a:pt x="441413" y="1"/>
                  </a:lnTo>
                  <a:lnTo>
                    <a:pt x="492113" y="1"/>
                  </a:lnTo>
                  <a:lnTo>
                    <a:pt x="542813" y="1"/>
                  </a:lnTo>
                  <a:lnTo>
                    <a:pt x="593514" y="1"/>
                  </a:lnTo>
                  <a:lnTo>
                    <a:pt x="644214" y="1"/>
                  </a:lnTo>
                  <a:lnTo>
                    <a:pt x="694914" y="1"/>
                  </a:lnTo>
                  <a:lnTo>
                    <a:pt x="745614" y="1"/>
                  </a:lnTo>
                  <a:lnTo>
                    <a:pt x="796315" y="1"/>
                  </a:lnTo>
                  <a:lnTo>
                    <a:pt x="847015" y="1"/>
                  </a:lnTo>
                  <a:lnTo>
                    <a:pt x="897715" y="1"/>
                  </a:lnTo>
                  <a:lnTo>
                    <a:pt x="948415" y="1"/>
                  </a:lnTo>
                  <a:lnTo>
                    <a:pt x="999116" y="1"/>
                  </a:lnTo>
                  <a:lnTo>
                    <a:pt x="1049816" y="1"/>
                  </a:lnTo>
                  <a:lnTo>
                    <a:pt x="1100516" y="1"/>
                  </a:lnTo>
                  <a:lnTo>
                    <a:pt x="1151217" y="1"/>
                  </a:lnTo>
                  <a:lnTo>
                    <a:pt x="1201917" y="1"/>
                  </a:lnTo>
                  <a:lnTo>
                    <a:pt x="1252617" y="1"/>
                  </a:lnTo>
                  <a:lnTo>
                    <a:pt x="1303317" y="1"/>
                  </a:lnTo>
                  <a:lnTo>
                    <a:pt x="1354018" y="1"/>
                  </a:lnTo>
                  <a:lnTo>
                    <a:pt x="1404718" y="1"/>
                  </a:lnTo>
                  <a:lnTo>
                    <a:pt x="1455418" y="1"/>
                  </a:lnTo>
                  <a:lnTo>
                    <a:pt x="1506118" y="1"/>
                  </a:lnTo>
                  <a:lnTo>
                    <a:pt x="1556819" y="1"/>
                  </a:lnTo>
                  <a:lnTo>
                    <a:pt x="1607519" y="1"/>
                  </a:lnTo>
                  <a:lnTo>
                    <a:pt x="1658219" y="1"/>
                  </a:lnTo>
                  <a:lnTo>
                    <a:pt x="1708920" y="1"/>
                  </a:lnTo>
                  <a:lnTo>
                    <a:pt x="1759620" y="1"/>
                  </a:lnTo>
                  <a:lnTo>
                    <a:pt x="1810320" y="1"/>
                  </a:lnTo>
                  <a:lnTo>
                    <a:pt x="1861020" y="1"/>
                  </a:lnTo>
                  <a:lnTo>
                    <a:pt x="1911721" y="1"/>
                  </a:lnTo>
                  <a:lnTo>
                    <a:pt x="1962421" y="1"/>
                  </a:lnTo>
                  <a:lnTo>
                    <a:pt x="2013121" y="1"/>
                  </a:lnTo>
                  <a:lnTo>
                    <a:pt x="2063821" y="1"/>
                  </a:lnTo>
                  <a:lnTo>
                    <a:pt x="2114522" y="1"/>
                  </a:lnTo>
                  <a:lnTo>
                    <a:pt x="2165222" y="1"/>
                  </a:lnTo>
                  <a:lnTo>
                    <a:pt x="2215922" y="1"/>
                  </a:lnTo>
                  <a:lnTo>
                    <a:pt x="2266622" y="1"/>
                  </a:lnTo>
                  <a:lnTo>
                    <a:pt x="2317323" y="1"/>
                  </a:lnTo>
                  <a:lnTo>
                    <a:pt x="2368023" y="1"/>
                  </a:lnTo>
                  <a:lnTo>
                    <a:pt x="2418723" y="1"/>
                  </a:lnTo>
                  <a:lnTo>
                    <a:pt x="2469424" y="1"/>
                  </a:lnTo>
                  <a:lnTo>
                    <a:pt x="2520124" y="1"/>
                  </a:lnTo>
                  <a:lnTo>
                    <a:pt x="2570824" y="1"/>
                  </a:lnTo>
                  <a:lnTo>
                    <a:pt x="2621524" y="1"/>
                  </a:lnTo>
                  <a:lnTo>
                    <a:pt x="2672225" y="1"/>
                  </a:lnTo>
                  <a:lnTo>
                    <a:pt x="2722925" y="1"/>
                  </a:lnTo>
                  <a:lnTo>
                    <a:pt x="2773625" y="1"/>
                  </a:lnTo>
                  <a:lnTo>
                    <a:pt x="2824325" y="1"/>
                  </a:lnTo>
                  <a:lnTo>
                    <a:pt x="2875026" y="1"/>
                  </a:lnTo>
                  <a:lnTo>
                    <a:pt x="2925726" y="1"/>
                  </a:lnTo>
                  <a:lnTo>
                    <a:pt x="2976426" y="1"/>
                  </a:lnTo>
                  <a:lnTo>
                    <a:pt x="3027126" y="1"/>
                  </a:lnTo>
                  <a:lnTo>
                    <a:pt x="3077827" y="1"/>
                  </a:lnTo>
                  <a:lnTo>
                    <a:pt x="3128527" y="1"/>
                  </a:lnTo>
                  <a:lnTo>
                    <a:pt x="3179227" y="1"/>
                  </a:lnTo>
                  <a:lnTo>
                    <a:pt x="3229927" y="1"/>
                  </a:lnTo>
                  <a:lnTo>
                    <a:pt x="3280628" y="1"/>
                  </a:lnTo>
                  <a:lnTo>
                    <a:pt x="3331328" y="1"/>
                  </a:lnTo>
                  <a:lnTo>
                    <a:pt x="3382028" y="1"/>
                  </a:lnTo>
                  <a:lnTo>
                    <a:pt x="3432728" y="1"/>
                  </a:lnTo>
                  <a:lnTo>
                    <a:pt x="3483429" y="1"/>
                  </a:lnTo>
                  <a:lnTo>
                    <a:pt x="3534129" y="1"/>
                  </a:lnTo>
                  <a:lnTo>
                    <a:pt x="3584829" y="1"/>
                  </a:lnTo>
                  <a:lnTo>
                    <a:pt x="3635529" y="1"/>
                  </a:lnTo>
                  <a:lnTo>
                    <a:pt x="3686230" y="1"/>
                  </a:lnTo>
                  <a:lnTo>
                    <a:pt x="3736930" y="1"/>
                  </a:lnTo>
                  <a:lnTo>
                    <a:pt x="3787630" y="1"/>
                  </a:lnTo>
                  <a:lnTo>
                    <a:pt x="3838331" y="1"/>
                  </a:lnTo>
                  <a:lnTo>
                    <a:pt x="3889031" y="1"/>
                  </a:lnTo>
                  <a:lnTo>
                    <a:pt x="3939731" y="1"/>
                  </a:lnTo>
                  <a:lnTo>
                    <a:pt x="3990431" y="1"/>
                  </a:lnTo>
                  <a:lnTo>
                    <a:pt x="4041132" y="1"/>
                  </a:lnTo>
                  <a:lnTo>
                    <a:pt x="4091832" y="1"/>
                  </a:lnTo>
                  <a:lnTo>
                    <a:pt x="4142532" y="1"/>
                  </a:lnTo>
                  <a:lnTo>
                    <a:pt x="4193232" y="1"/>
                  </a:lnTo>
                  <a:lnTo>
                    <a:pt x="4243933" y="1"/>
                  </a:lnTo>
                  <a:lnTo>
                    <a:pt x="4294633" y="1"/>
                  </a:lnTo>
                  <a:lnTo>
                    <a:pt x="4345333" y="1"/>
                  </a:lnTo>
                  <a:lnTo>
                    <a:pt x="4396033" y="0"/>
                  </a:lnTo>
                  <a:lnTo>
                    <a:pt x="4446734" y="0"/>
                  </a:lnTo>
                  <a:lnTo>
                    <a:pt x="4497434" y="0"/>
                  </a:lnTo>
                  <a:lnTo>
                    <a:pt x="4548134" y="0"/>
                  </a:lnTo>
                  <a:lnTo>
                    <a:pt x="4598834" y="0"/>
                  </a:lnTo>
                  <a:lnTo>
                    <a:pt x="4649535" y="0"/>
                  </a:lnTo>
                  <a:lnTo>
                    <a:pt x="4700235" y="0"/>
                  </a:lnTo>
                  <a:lnTo>
                    <a:pt x="4750935" y="0"/>
                  </a:lnTo>
                  <a:lnTo>
                    <a:pt x="4801635" y="0"/>
                  </a:lnTo>
                  <a:lnTo>
                    <a:pt x="4852336" y="0"/>
                  </a:lnTo>
                  <a:lnTo>
                    <a:pt x="4903036" y="0"/>
                  </a:lnTo>
                  <a:lnTo>
                    <a:pt x="4953736" y="0"/>
                  </a:lnTo>
                  <a:lnTo>
                    <a:pt x="5004436" y="0"/>
                  </a:lnTo>
                  <a:lnTo>
                    <a:pt x="5055137" y="0"/>
                  </a:lnTo>
                  <a:lnTo>
                    <a:pt x="5105837" y="0"/>
                  </a:lnTo>
                  <a:lnTo>
                    <a:pt x="5156537" y="0"/>
                  </a:lnTo>
                  <a:lnTo>
                    <a:pt x="5207237" y="0"/>
                  </a:lnTo>
                  <a:lnTo>
                    <a:pt x="5257938" y="0"/>
                  </a:lnTo>
                  <a:lnTo>
                    <a:pt x="5308638" y="0"/>
                  </a:lnTo>
                  <a:lnTo>
                    <a:pt x="5359338" y="0"/>
                  </a:lnTo>
                  <a:lnTo>
                    <a:pt x="5410038" y="0"/>
                  </a:lnTo>
                  <a:lnTo>
                    <a:pt x="5460739" y="0"/>
                  </a:lnTo>
                  <a:lnTo>
                    <a:pt x="5511439" y="0"/>
                  </a:lnTo>
                  <a:lnTo>
                    <a:pt x="5562139" y="0"/>
                  </a:lnTo>
                  <a:lnTo>
                    <a:pt x="5612839" y="0"/>
                  </a:lnTo>
                  <a:lnTo>
                    <a:pt x="5663540" y="0"/>
                  </a:lnTo>
                  <a:lnTo>
                    <a:pt x="5714240" y="0"/>
                  </a:lnTo>
                  <a:lnTo>
                    <a:pt x="5764940" y="0"/>
                  </a:lnTo>
                  <a:lnTo>
                    <a:pt x="5815641" y="0"/>
                  </a:lnTo>
                  <a:lnTo>
                    <a:pt x="5866341" y="0"/>
                  </a:lnTo>
                  <a:lnTo>
                    <a:pt x="5917041" y="0"/>
                  </a:lnTo>
                  <a:lnTo>
                    <a:pt x="5967741" y="0"/>
                  </a:lnTo>
                  <a:lnTo>
                    <a:pt x="6018442" y="0"/>
                  </a:lnTo>
                  <a:lnTo>
                    <a:pt x="6069142" y="0"/>
                  </a:lnTo>
                  <a:lnTo>
                    <a:pt x="6119842" y="0"/>
                  </a:lnTo>
                  <a:lnTo>
                    <a:pt x="6170542" y="0"/>
                  </a:lnTo>
                  <a:lnTo>
                    <a:pt x="6221243" y="0"/>
                  </a:lnTo>
                  <a:lnTo>
                    <a:pt x="6271943" y="0"/>
                  </a:lnTo>
                  <a:lnTo>
                    <a:pt x="6322643" y="0"/>
                  </a:lnTo>
                  <a:lnTo>
                    <a:pt x="6373343" y="0"/>
                  </a:lnTo>
                  <a:lnTo>
                    <a:pt x="6424044" y="0"/>
                  </a:lnTo>
                  <a:lnTo>
                    <a:pt x="6474744" y="0"/>
                  </a:lnTo>
                  <a:lnTo>
                    <a:pt x="6525444" y="0"/>
                  </a:lnTo>
                  <a:lnTo>
                    <a:pt x="6576144" y="0"/>
                  </a:lnTo>
                  <a:lnTo>
                    <a:pt x="6626845" y="0"/>
                  </a:lnTo>
                  <a:lnTo>
                    <a:pt x="6677545" y="0"/>
                  </a:lnTo>
                  <a:lnTo>
                    <a:pt x="6728245" y="0"/>
                  </a:lnTo>
                  <a:lnTo>
                    <a:pt x="6778945" y="0"/>
                  </a:lnTo>
                  <a:lnTo>
                    <a:pt x="6829646" y="0"/>
                  </a:lnTo>
                  <a:lnTo>
                    <a:pt x="6880346" y="0"/>
                  </a:lnTo>
                  <a:lnTo>
                    <a:pt x="6931046" y="0"/>
                  </a:lnTo>
                  <a:lnTo>
                    <a:pt x="6981746" y="0"/>
                  </a:lnTo>
                  <a:lnTo>
                    <a:pt x="7032447" y="0"/>
                  </a:lnTo>
                  <a:lnTo>
                    <a:pt x="7083147" y="0"/>
                  </a:lnTo>
                  <a:lnTo>
                    <a:pt x="7133847" y="0"/>
                  </a:lnTo>
                  <a:lnTo>
                    <a:pt x="7184548" y="0"/>
                  </a:lnTo>
                  <a:lnTo>
                    <a:pt x="7235248" y="0"/>
                  </a:lnTo>
                  <a:lnTo>
                    <a:pt x="7285948" y="0"/>
                  </a:lnTo>
                  <a:lnTo>
                    <a:pt x="7336648" y="0"/>
                  </a:lnTo>
                  <a:lnTo>
                    <a:pt x="7387349" y="0"/>
                  </a:lnTo>
                  <a:lnTo>
                    <a:pt x="7438049" y="0"/>
                  </a:lnTo>
                  <a:lnTo>
                    <a:pt x="7488749" y="0"/>
                  </a:lnTo>
                  <a:lnTo>
                    <a:pt x="7539449" y="0"/>
                  </a:lnTo>
                  <a:lnTo>
                    <a:pt x="7590150" y="0"/>
                  </a:lnTo>
                  <a:lnTo>
                    <a:pt x="7640850" y="0"/>
                  </a:lnTo>
                  <a:lnTo>
                    <a:pt x="7691550" y="0"/>
                  </a:lnTo>
                  <a:lnTo>
                    <a:pt x="7742250" y="0"/>
                  </a:lnTo>
                  <a:lnTo>
                    <a:pt x="7792951" y="0"/>
                  </a:lnTo>
                  <a:lnTo>
                    <a:pt x="7843651" y="0"/>
                  </a:lnTo>
                  <a:lnTo>
                    <a:pt x="7894351" y="0"/>
                  </a:lnTo>
                  <a:lnTo>
                    <a:pt x="7945052" y="0"/>
                  </a:lnTo>
                  <a:lnTo>
                    <a:pt x="7995752" y="0"/>
                  </a:lnTo>
                  <a:lnTo>
                    <a:pt x="8046452" y="0"/>
                  </a:lnTo>
                  <a:lnTo>
                    <a:pt x="8097152" y="0"/>
                  </a:lnTo>
                  <a:lnTo>
                    <a:pt x="8147853" y="0"/>
                  </a:lnTo>
                  <a:lnTo>
                    <a:pt x="8198553" y="0"/>
                  </a:lnTo>
                  <a:lnTo>
                    <a:pt x="8249253" y="0"/>
                  </a:lnTo>
                  <a:lnTo>
                    <a:pt x="8299953" y="0"/>
                  </a:lnTo>
                  <a:lnTo>
                    <a:pt x="8350654" y="0"/>
                  </a:lnTo>
                  <a:lnTo>
                    <a:pt x="8401354" y="0"/>
                  </a:lnTo>
                  <a:lnTo>
                    <a:pt x="8452054" y="0"/>
                  </a:lnTo>
                  <a:lnTo>
                    <a:pt x="8502755" y="0"/>
                  </a:lnTo>
                  <a:lnTo>
                    <a:pt x="8553455" y="0"/>
                  </a:lnTo>
                  <a:lnTo>
                    <a:pt x="8604155" y="0"/>
                  </a:lnTo>
                  <a:lnTo>
                    <a:pt x="8654855" y="0"/>
                  </a:lnTo>
                  <a:lnTo>
                    <a:pt x="8705556" y="0"/>
                  </a:lnTo>
                  <a:lnTo>
                    <a:pt x="8756256" y="0"/>
                  </a:lnTo>
                  <a:lnTo>
                    <a:pt x="8806956" y="0"/>
                  </a:lnTo>
                  <a:lnTo>
                    <a:pt x="8857656" y="0"/>
                  </a:lnTo>
                  <a:lnTo>
                    <a:pt x="8908357" y="0"/>
                  </a:lnTo>
                  <a:lnTo>
                    <a:pt x="8959057" y="0"/>
                  </a:lnTo>
                  <a:lnTo>
                    <a:pt x="9018291" y="2345"/>
                  </a:lnTo>
                  <a:lnTo>
                    <a:pt x="9075467" y="9204"/>
                  </a:lnTo>
                  <a:lnTo>
                    <a:pt x="9130188" y="20308"/>
                  </a:lnTo>
                  <a:lnTo>
                    <a:pt x="9182057" y="35391"/>
                  </a:lnTo>
                  <a:lnTo>
                    <a:pt x="9230677" y="54186"/>
                  </a:lnTo>
                  <a:lnTo>
                    <a:pt x="9275650" y="76426"/>
                  </a:lnTo>
                  <a:lnTo>
                    <a:pt x="9316579" y="101842"/>
                  </a:lnTo>
                  <a:lnTo>
                    <a:pt x="9353067" y="130169"/>
                  </a:lnTo>
                  <a:lnTo>
                    <a:pt x="9384716" y="161139"/>
                  </a:lnTo>
                  <a:lnTo>
                    <a:pt x="9411130" y="194484"/>
                  </a:lnTo>
                  <a:lnTo>
                    <a:pt x="9431910" y="229938"/>
                  </a:lnTo>
                  <a:lnTo>
                    <a:pt x="9446660" y="267234"/>
                  </a:lnTo>
                  <a:lnTo>
                    <a:pt x="10311321" y="1950918"/>
                  </a:lnTo>
                  <a:lnTo>
                    <a:pt x="9446660" y="3709066"/>
                  </a:lnTo>
                  <a:lnTo>
                    <a:pt x="9431910" y="3746362"/>
                  </a:lnTo>
                  <a:lnTo>
                    <a:pt x="9411130" y="3781816"/>
                  </a:lnTo>
                  <a:lnTo>
                    <a:pt x="9384716" y="3815162"/>
                  </a:lnTo>
                  <a:lnTo>
                    <a:pt x="9353067" y="3846132"/>
                  </a:lnTo>
                  <a:lnTo>
                    <a:pt x="9316579" y="3874458"/>
                  </a:lnTo>
                  <a:lnTo>
                    <a:pt x="9275650" y="3899875"/>
                  </a:lnTo>
                  <a:lnTo>
                    <a:pt x="9230677" y="3922114"/>
                  </a:lnTo>
                  <a:lnTo>
                    <a:pt x="9182057" y="3940909"/>
                  </a:lnTo>
                  <a:lnTo>
                    <a:pt x="9130188" y="3955992"/>
                  </a:lnTo>
                  <a:lnTo>
                    <a:pt x="9075467" y="3967097"/>
                  </a:lnTo>
                  <a:lnTo>
                    <a:pt x="9018291" y="3973955"/>
                  </a:lnTo>
                  <a:lnTo>
                    <a:pt x="8959057" y="3976301"/>
                  </a:lnTo>
                  <a:lnTo>
                    <a:pt x="458805" y="3976301"/>
                  </a:lnTo>
                  <a:lnTo>
                    <a:pt x="401328" y="3974049"/>
                  </a:lnTo>
                  <a:lnTo>
                    <a:pt x="346839" y="3967462"/>
                  </a:lnTo>
                  <a:lnTo>
                    <a:pt x="295540" y="3956789"/>
                  </a:lnTo>
                  <a:lnTo>
                    <a:pt x="247636" y="3942283"/>
                  </a:lnTo>
                  <a:lnTo>
                    <a:pt x="203330" y="3924194"/>
                  </a:lnTo>
                  <a:lnTo>
                    <a:pt x="162824" y="3902774"/>
                  </a:lnTo>
                  <a:lnTo>
                    <a:pt x="126322" y="3878273"/>
                  </a:lnTo>
                  <a:lnTo>
                    <a:pt x="94028" y="3850944"/>
                  </a:lnTo>
                  <a:lnTo>
                    <a:pt x="66144" y="3821036"/>
                  </a:lnTo>
                  <a:lnTo>
                    <a:pt x="42874" y="3788801"/>
                  </a:lnTo>
                  <a:lnTo>
                    <a:pt x="24421" y="3754491"/>
                  </a:lnTo>
                  <a:lnTo>
                    <a:pt x="10989" y="3718355"/>
                  </a:lnTo>
                  <a:lnTo>
                    <a:pt x="2781" y="3680647"/>
                  </a:lnTo>
                  <a:lnTo>
                    <a:pt x="0" y="3641615"/>
                  </a:lnTo>
                  <a:lnTo>
                    <a:pt x="0" y="317351"/>
                  </a:lnTo>
                  <a:lnTo>
                    <a:pt x="2075" y="275660"/>
                  </a:lnTo>
                  <a:lnTo>
                    <a:pt x="8382" y="236047"/>
                  </a:lnTo>
                  <a:lnTo>
                    <a:pt x="19036" y="198730"/>
                  </a:lnTo>
                  <a:lnTo>
                    <a:pt x="53863" y="131859"/>
                  </a:lnTo>
                  <a:lnTo>
                    <a:pt x="107500" y="76799"/>
                  </a:lnTo>
                  <a:lnTo>
                    <a:pt x="141668" y="54245"/>
                  </a:lnTo>
                  <a:lnTo>
                    <a:pt x="180891" y="35301"/>
                  </a:lnTo>
                  <a:lnTo>
                    <a:pt x="225290" y="20186"/>
                  </a:lnTo>
                  <a:lnTo>
                    <a:pt x="274981" y="9118"/>
                  </a:lnTo>
                  <a:lnTo>
                    <a:pt x="330082" y="2317"/>
                  </a:lnTo>
                  <a:lnTo>
                    <a:pt x="390712" y="1"/>
                  </a:lnTo>
                  <a:close/>
                </a:path>
              </a:pathLst>
            </a:custGeom>
            <a:ln w="38100">
              <a:solidFill>
                <a:srgbClr val="2E333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48661" y="1514080"/>
              <a:ext cx="2580005" cy="437515"/>
            </a:xfrm>
            <a:custGeom>
              <a:avLst/>
              <a:gdLst/>
              <a:ahLst/>
              <a:cxnLst/>
              <a:rect l="l" t="t" r="r" b="b"/>
              <a:pathLst>
                <a:path w="2580004" h="437514">
                  <a:moveTo>
                    <a:pt x="2579485" y="0"/>
                  </a:moveTo>
                  <a:lnTo>
                    <a:pt x="0" y="0"/>
                  </a:lnTo>
                  <a:lnTo>
                    <a:pt x="0" y="437028"/>
                  </a:lnTo>
                  <a:lnTo>
                    <a:pt x="2579485" y="437028"/>
                  </a:lnTo>
                  <a:lnTo>
                    <a:pt x="25794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9" name="object 9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816754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816754" y="371576"/>
                  </a:lnTo>
                  <a:lnTo>
                    <a:pt x="10024091" y="185788"/>
                  </a:lnTo>
                  <a:lnTo>
                    <a:pt x="9816754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816754" y="0"/>
                  </a:lnTo>
                  <a:lnTo>
                    <a:pt x="10024090" y="185789"/>
                  </a:lnTo>
                  <a:lnTo>
                    <a:pt x="9816754" y="371576"/>
                  </a:lnTo>
                  <a:lnTo>
                    <a:pt x="0" y="371576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28433" y="1111508"/>
            <a:ext cx="9135745" cy="80327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TACTICAL</a:t>
            </a:r>
            <a:r>
              <a:rPr sz="1800" b="1" spc="-3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COMBAT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921928"/>
                </a:solidFill>
                <a:latin typeface="Arial"/>
                <a:cs typeface="Arial"/>
              </a:rPr>
              <a:t>CASUALTY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CARE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(TCCC)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ROLE-BASED</a:t>
            </a:r>
            <a:r>
              <a:rPr sz="1800" b="1" spc="1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TRAINING</a:t>
            </a:r>
            <a:r>
              <a:rPr sz="1800" b="1" spc="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SPECTRUM</a:t>
            </a:r>
            <a:endParaRPr sz="1800">
              <a:latin typeface="Arial"/>
              <a:cs typeface="Arial"/>
            </a:endParaRPr>
          </a:p>
          <a:p>
            <a:pPr marR="707390" algn="ctr">
              <a:lnSpc>
                <a:spcPct val="100000"/>
              </a:lnSpc>
              <a:spcBef>
                <a:spcPts val="62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08911" y="1942682"/>
            <a:ext cx="2519680" cy="617855"/>
            <a:chOff x="2508911" y="1942682"/>
            <a:chExt cx="2519680" cy="617855"/>
          </a:xfrm>
        </p:grpSpPr>
        <p:sp>
          <p:nvSpPr>
            <p:cNvPr id="13" name="object 13"/>
            <p:cNvSpPr/>
            <p:nvPr/>
          </p:nvSpPr>
          <p:spPr>
            <a:xfrm>
              <a:off x="2521611" y="2219692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82706" y="1942682"/>
              <a:ext cx="1771650" cy="617855"/>
            </a:xfrm>
            <a:custGeom>
              <a:avLst/>
              <a:gdLst/>
              <a:ahLst/>
              <a:cxnLst/>
              <a:rect l="l" t="t" r="r" b="b"/>
              <a:pathLst>
                <a:path w="1771650" h="617855">
                  <a:moveTo>
                    <a:pt x="1771656" y="0"/>
                  </a:moveTo>
                  <a:lnTo>
                    <a:pt x="0" y="0"/>
                  </a:lnTo>
                  <a:lnTo>
                    <a:pt x="0" y="617321"/>
                  </a:lnTo>
                  <a:lnTo>
                    <a:pt x="1771656" y="617321"/>
                  </a:lnTo>
                  <a:lnTo>
                    <a:pt x="17716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983249" y="1957861"/>
            <a:ext cx="157480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3660" marR="5080" indent="-61594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NMED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109158" y="1928325"/>
            <a:ext cx="7052309" cy="3023235"/>
            <a:chOff x="2109158" y="1928325"/>
            <a:chExt cx="7052309" cy="30232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35109" y="2584301"/>
              <a:ext cx="1525949" cy="233488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9158" y="2584302"/>
              <a:ext cx="1547096" cy="23672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224278" y="2203095"/>
              <a:ext cx="2494280" cy="316230"/>
            </a:xfrm>
            <a:custGeom>
              <a:avLst/>
              <a:gdLst/>
              <a:ahLst/>
              <a:cxnLst/>
              <a:rect l="l" t="t" r="r" b="b"/>
              <a:pathLst>
                <a:path w="2494279" h="316230">
                  <a:moveTo>
                    <a:pt x="0" y="316160"/>
                  </a:moveTo>
                  <a:lnTo>
                    <a:pt x="3490" y="269440"/>
                  </a:lnTo>
                  <a:lnTo>
                    <a:pt x="13628" y="224848"/>
                  </a:lnTo>
                  <a:lnTo>
                    <a:pt x="29917" y="182874"/>
                  </a:lnTo>
                  <a:lnTo>
                    <a:pt x="51858" y="144007"/>
                  </a:lnTo>
                  <a:lnTo>
                    <a:pt x="78954" y="108735"/>
                  </a:lnTo>
                  <a:lnTo>
                    <a:pt x="110707" y="77548"/>
                  </a:lnTo>
                  <a:lnTo>
                    <a:pt x="146618" y="50935"/>
                  </a:lnTo>
                  <a:lnTo>
                    <a:pt x="186190" y="29384"/>
                  </a:lnTo>
                  <a:lnTo>
                    <a:pt x="228925" y="13385"/>
                  </a:lnTo>
                  <a:lnTo>
                    <a:pt x="274325" y="3427"/>
                  </a:lnTo>
                  <a:lnTo>
                    <a:pt x="321892" y="0"/>
                  </a:lnTo>
                  <a:lnTo>
                    <a:pt x="2171952" y="0"/>
                  </a:lnTo>
                  <a:lnTo>
                    <a:pt x="2219519" y="3427"/>
                  </a:lnTo>
                  <a:lnTo>
                    <a:pt x="2264919" y="13385"/>
                  </a:lnTo>
                  <a:lnTo>
                    <a:pt x="2307654" y="29384"/>
                  </a:lnTo>
                  <a:lnTo>
                    <a:pt x="2347226" y="50935"/>
                  </a:lnTo>
                  <a:lnTo>
                    <a:pt x="2383137" y="77548"/>
                  </a:lnTo>
                  <a:lnTo>
                    <a:pt x="2414890" y="108735"/>
                  </a:lnTo>
                  <a:lnTo>
                    <a:pt x="2441986" y="144007"/>
                  </a:lnTo>
                  <a:lnTo>
                    <a:pt x="2463928" y="182874"/>
                  </a:lnTo>
                  <a:lnTo>
                    <a:pt x="2480216" y="224848"/>
                  </a:lnTo>
                  <a:lnTo>
                    <a:pt x="2490355" y="269440"/>
                  </a:lnTo>
                  <a:lnTo>
                    <a:pt x="2493845" y="316160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85508" y="1928325"/>
              <a:ext cx="1635125" cy="591820"/>
            </a:xfrm>
            <a:custGeom>
              <a:avLst/>
              <a:gdLst/>
              <a:ahLst/>
              <a:cxnLst/>
              <a:rect l="l" t="t" r="r" b="b"/>
              <a:pathLst>
                <a:path w="1635125" h="591819">
                  <a:moveTo>
                    <a:pt x="1634933" y="0"/>
                  </a:moveTo>
                  <a:lnTo>
                    <a:pt x="0" y="0"/>
                  </a:lnTo>
                  <a:lnTo>
                    <a:pt x="0" y="591399"/>
                  </a:lnTo>
                  <a:lnTo>
                    <a:pt x="1634933" y="591399"/>
                  </a:lnTo>
                  <a:lnTo>
                    <a:pt x="16349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778969" y="1943502"/>
            <a:ext cx="1448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19240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 PERS</a:t>
            </a:r>
            <a:r>
              <a:rPr sz="1800" b="1" spc="-5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2E3334"/>
                </a:solidFill>
                <a:latin typeface="Arial"/>
                <a:cs typeface="Arial"/>
              </a:rPr>
              <a:t>NNEL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62113" y="5126920"/>
            <a:ext cx="5922010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YOU</a:t>
            </a:r>
            <a:r>
              <a:rPr sz="1800" b="1" spc="-100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ARE</a:t>
            </a:r>
            <a:r>
              <a:rPr sz="1800" b="1" spc="-2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921928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 JOINT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839023" y="2561982"/>
            <a:ext cx="4062729" cy="2957830"/>
            <a:chOff x="3839023" y="2561982"/>
            <a:chExt cx="4062729" cy="2957830"/>
          </a:xfrm>
        </p:grpSpPr>
        <p:sp>
          <p:nvSpPr>
            <p:cNvPr id="24" name="object 24"/>
            <p:cNvSpPr/>
            <p:nvPr/>
          </p:nvSpPr>
          <p:spPr>
            <a:xfrm>
              <a:off x="7680659" y="5169498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5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9219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39023" y="2584301"/>
              <a:ext cx="1547097" cy="23672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9709" y="2561982"/>
              <a:ext cx="1933028" cy="295776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646387" y="898259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3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ON</a:t>
            </a:r>
            <a:r>
              <a:rPr sz="3600" spc="-30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821180" marR="1681480">
              <a:lnSpc>
                <a:spcPts val="2800"/>
              </a:lnSpc>
              <a:spcBef>
                <a:spcPts val="260"/>
              </a:spcBef>
            </a:pPr>
            <a:r>
              <a:rPr spc="-5" dirty="0"/>
              <a:t>What </a:t>
            </a:r>
            <a:r>
              <a:rPr dirty="0"/>
              <a:t>are </a:t>
            </a:r>
            <a:r>
              <a:rPr spc="-5" dirty="0"/>
              <a:t>the</a:t>
            </a:r>
            <a:r>
              <a:rPr dirty="0"/>
              <a:t> </a:t>
            </a:r>
            <a:r>
              <a:rPr spc="-5" dirty="0"/>
              <a:t>three</a:t>
            </a:r>
            <a:r>
              <a:rPr spc="5" dirty="0"/>
              <a:t> </a:t>
            </a:r>
            <a:r>
              <a:rPr spc="-5" dirty="0"/>
              <a:t>objectives</a:t>
            </a:r>
            <a:r>
              <a:rPr dirty="0"/>
              <a:t> </a:t>
            </a:r>
            <a:r>
              <a:rPr spc="-5" dirty="0"/>
              <a:t>of fracture </a:t>
            </a:r>
            <a:r>
              <a:rPr spc="-650" dirty="0"/>
              <a:t> </a:t>
            </a:r>
            <a:r>
              <a:rPr spc="-5" dirty="0"/>
              <a:t>management</a:t>
            </a:r>
            <a:r>
              <a:rPr spc="-10" dirty="0"/>
              <a:t> </a:t>
            </a:r>
            <a:r>
              <a:rPr spc="-5" dirty="0"/>
              <a:t>and splinting?</a:t>
            </a:r>
          </a:p>
          <a:p>
            <a:pPr marL="1808480">
              <a:lnSpc>
                <a:spcPct val="100000"/>
              </a:lnSpc>
              <a:spcBef>
                <a:spcPts val="10"/>
              </a:spcBef>
            </a:pPr>
            <a:endParaRPr sz="2600"/>
          </a:p>
          <a:p>
            <a:pPr marL="1821180" marR="5080">
              <a:lnSpc>
                <a:spcPts val="2800"/>
              </a:lnSpc>
            </a:pPr>
            <a:r>
              <a:rPr spc="-35" dirty="0"/>
              <a:t>True</a:t>
            </a:r>
            <a:r>
              <a:rPr spc="-5" dirty="0"/>
              <a:t> or</a:t>
            </a:r>
            <a:r>
              <a:rPr dirty="0"/>
              <a:t> </a:t>
            </a:r>
            <a:r>
              <a:rPr spc="-5" dirty="0"/>
              <a:t>False: When applying </a:t>
            </a:r>
            <a:r>
              <a:rPr dirty="0"/>
              <a:t>a </a:t>
            </a:r>
            <a:r>
              <a:rPr spc="-5" dirty="0"/>
              <a:t>splint, ensure</a:t>
            </a:r>
            <a:r>
              <a:rPr dirty="0"/>
              <a:t> </a:t>
            </a:r>
            <a:r>
              <a:rPr spc="-5" dirty="0"/>
              <a:t>the </a:t>
            </a:r>
            <a:r>
              <a:rPr dirty="0"/>
              <a:t> </a:t>
            </a:r>
            <a:r>
              <a:rPr spc="-5" dirty="0"/>
              <a:t>joints</a:t>
            </a:r>
            <a:r>
              <a:rPr dirty="0"/>
              <a:t> </a:t>
            </a:r>
            <a:r>
              <a:rPr spc="-5" dirty="0"/>
              <a:t>above</a:t>
            </a:r>
            <a:r>
              <a:rPr dirty="0"/>
              <a:t> </a:t>
            </a:r>
            <a:r>
              <a:rPr spc="-5" dirty="0"/>
              <a:t>and</a:t>
            </a:r>
            <a:r>
              <a:rPr dirty="0"/>
              <a:t> </a:t>
            </a:r>
            <a:r>
              <a:rPr spc="-5" dirty="0"/>
              <a:t>below the</a:t>
            </a:r>
            <a:r>
              <a:rPr spc="5" dirty="0"/>
              <a:t> </a:t>
            </a:r>
            <a:r>
              <a:rPr spc="-5" dirty="0"/>
              <a:t>fracture</a:t>
            </a:r>
            <a:r>
              <a:rPr dirty="0"/>
              <a:t> are </a:t>
            </a:r>
            <a:r>
              <a:rPr spc="-5" dirty="0"/>
              <a:t>immobilized </a:t>
            </a:r>
            <a:r>
              <a:rPr spc="-650" dirty="0"/>
              <a:t> </a:t>
            </a:r>
            <a:r>
              <a:rPr spc="-5" dirty="0"/>
              <a:t>in</a:t>
            </a:r>
            <a:r>
              <a:rPr spc="-10" dirty="0"/>
              <a:t> </a:t>
            </a:r>
            <a:r>
              <a:rPr spc="-5" dirty="0"/>
              <a:t>the</a:t>
            </a:r>
            <a:r>
              <a:rPr dirty="0"/>
              <a:t> </a:t>
            </a:r>
            <a:r>
              <a:rPr spc="-5" dirty="0"/>
              <a:t>splint whenever</a:t>
            </a:r>
            <a:r>
              <a:rPr dirty="0"/>
              <a:t> </a:t>
            </a:r>
            <a:r>
              <a:rPr spc="-5" dirty="0"/>
              <a:t>possible.</a:t>
            </a:r>
          </a:p>
          <a:p>
            <a:pPr marL="1808480">
              <a:lnSpc>
                <a:spcPct val="100000"/>
              </a:lnSpc>
              <a:spcBef>
                <a:spcPts val="20"/>
              </a:spcBef>
            </a:pPr>
            <a:endParaRPr sz="2450"/>
          </a:p>
          <a:p>
            <a:pPr marL="1821180">
              <a:lnSpc>
                <a:spcPct val="100000"/>
              </a:lnSpc>
            </a:pPr>
            <a:r>
              <a:rPr spc="-5" dirty="0"/>
              <a:t>What</a:t>
            </a:r>
            <a:r>
              <a:rPr spc="-10" dirty="0"/>
              <a:t> </a:t>
            </a:r>
            <a:r>
              <a:rPr spc="-5" dirty="0"/>
              <a:t>should</a:t>
            </a:r>
            <a:r>
              <a:rPr spc="-10" dirty="0"/>
              <a:t> </a:t>
            </a:r>
            <a:r>
              <a:rPr spc="-5" dirty="0"/>
              <a:t>you </a:t>
            </a:r>
            <a:r>
              <a:rPr dirty="0"/>
              <a:t>assess</a:t>
            </a:r>
            <a:r>
              <a:rPr spc="-5" dirty="0"/>
              <a:t> before and </a:t>
            </a:r>
            <a:r>
              <a:rPr dirty="0"/>
              <a:t>after</a:t>
            </a:r>
            <a:r>
              <a:rPr spc="-5" dirty="0"/>
              <a:t> splinting?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5152" y="2063872"/>
            <a:ext cx="638312" cy="67239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5152" y="3272718"/>
            <a:ext cx="638312" cy="67239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5152" y="4783470"/>
            <a:ext cx="638312" cy="672396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19:</a:t>
            </a:r>
            <a:r>
              <a:rPr spc="-30" dirty="0"/>
              <a:t> </a:t>
            </a:r>
            <a:r>
              <a:rPr spc="-5" dirty="0"/>
              <a:t>Fractures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03226" y="2865131"/>
            <a:ext cx="678560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60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96314" y="1441706"/>
            <a:ext cx="1524000" cy="14351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3723" y="4335305"/>
            <a:ext cx="2514600" cy="18288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98745" y="1300127"/>
            <a:ext cx="3277870" cy="3007360"/>
            <a:chOff x="198745" y="1300127"/>
            <a:chExt cx="3277870" cy="30073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9834" y="1300127"/>
              <a:ext cx="2146255" cy="212887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745" y="2094814"/>
              <a:ext cx="2204214" cy="221266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68675" y="1797500"/>
            <a:ext cx="6021705" cy="4465320"/>
            <a:chOff x="168675" y="1797500"/>
            <a:chExt cx="6021705" cy="446532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675" y="1797500"/>
              <a:ext cx="6021545" cy="44648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689552" y="4778405"/>
              <a:ext cx="969010" cy="305435"/>
            </a:xfrm>
            <a:custGeom>
              <a:avLst/>
              <a:gdLst/>
              <a:ahLst/>
              <a:cxnLst/>
              <a:rect l="l" t="t" r="r" b="b"/>
              <a:pathLst>
                <a:path w="969010" h="305435">
                  <a:moveTo>
                    <a:pt x="16687" y="0"/>
                  </a:moveTo>
                  <a:lnTo>
                    <a:pt x="0" y="238646"/>
                  </a:lnTo>
                  <a:lnTo>
                    <a:pt x="951788" y="305201"/>
                  </a:lnTo>
                  <a:lnTo>
                    <a:pt x="968476" y="66554"/>
                  </a:lnTo>
                  <a:lnTo>
                    <a:pt x="16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20939" y="690998"/>
            <a:ext cx="31508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REFERENCES</a:t>
            </a:r>
            <a:endParaRPr sz="360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271897" y="2153760"/>
            <a:ext cx="4874895" cy="3131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470"/>
              </a:lnSpc>
              <a:spcBef>
                <a:spcPts val="100"/>
              </a:spcBef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TCCC:</a:t>
            </a:r>
            <a:r>
              <a:rPr sz="2100" b="1" spc="-3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Guidelines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7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2E3334"/>
                </a:solidFill>
                <a:latin typeface="Arial MT"/>
                <a:cs typeface="Arial MT"/>
              </a:rPr>
              <a:t>JTS/CoTCCC</a:t>
            </a:r>
            <a:endParaRPr sz="1600">
              <a:latin typeface="Arial MT"/>
              <a:cs typeface="Arial MT"/>
            </a:endParaRPr>
          </a:p>
          <a:p>
            <a:pPr marL="12700" marR="1524635">
              <a:lnSpc>
                <a:spcPts val="1600"/>
              </a:lnSpc>
              <a:spcBef>
                <a:spcPts val="805"/>
              </a:spcBef>
            </a:pP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Updated regularly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– latest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edition dated </a:t>
            </a:r>
            <a:r>
              <a:rPr sz="1400" b="1" spc="-37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5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 November</a:t>
            </a:r>
            <a:r>
              <a:rPr sz="1400" b="1" dirty="0">
                <a:solidFill>
                  <a:srgbClr val="2E3334"/>
                </a:solidFill>
                <a:latin typeface="Arial"/>
                <a:cs typeface="Arial"/>
              </a:rPr>
              <a:t> 2020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ts val="1600"/>
              </a:lnSpc>
            </a:pP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These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guidelines are the result of decisions made by the </a:t>
            </a:r>
            <a:r>
              <a:rPr sz="1400" spc="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Committee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on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Tactical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Combat</a:t>
            </a:r>
            <a:r>
              <a:rPr sz="1400" spc="-1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Casualty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Care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as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they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explore </a:t>
            </a:r>
            <a:r>
              <a:rPr sz="1400" spc="-37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evidence-based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research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regarding best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practices</a:t>
            </a:r>
            <a:endParaRPr sz="1400">
              <a:latin typeface="Arial MT"/>
              <a:cs typeface="Arial MT"/>
            </a:endParaRPr>
          </a:p>
          <a:p>
            <a:pPr>
              <a:lnSpc>
                <a:spcPct val="100000"/>
              </a:lnSpc>
            </a:pPr>
            <a:endParaRPr sz="15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50">
              <a:latin typeface="Arial MT"/>
              <a:cs typeface="Arial MT"/>
            </a:endParaRPr>
          </a:p>
          <a:p>
            <a:pPr marL="12700">
              <a:lnSpc>
                <a:spcPts val="2470"/>
              </a:lnSpc>
            </a:pPr>
            <a:r>
              <a:rPr sz="2100" b="1" spc="-5" dirty="0">
                <a:solidFill>
                  <a:srgbClr val="2E3334"/>
                </a:solidFill>
                <a:latin typeface="Arial"/>
                <a:cs typeface="Arial"/>
              </a:rPr>
              <a:t>PHTLS: Military Edition, Chapter </a:t>
            </a:r>
            <a:r>
              <a:rPr sz="2100" b="1" dirty="0">
                <a:solidFill>
                  <a:srgbClr val="2E3334"/>
                </a:solidFill>
                <a:latin typeface="Arial"/>
                <a:cs typeface="Arial"/>
              </a:rPr>
              <a:t>25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by</a:t>
            </a:r>
            <a:r>
              <a:rPr sz="1600" spc="-5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2E3334"/>
                </a:solidFill>
                <a:latin typeface="Arial MT"/>
                <a:cs typeface="Arial MT"/>
              </a:rPr>
              <a:t>NAEMT</a:t>
            </a:r>
            <a:endParaRPr sz="1600">
              <a:latin typeface="Arial MT"/>
              <a:cs typeface="Arial MT"/>
            </a:endParaRPr>
          </a:p>
          <a:p>
            <a:pPr marL="12700" marR="1658620">
              <a:lnSpc>
                <a:spcPts val="1800"/>
              </a:lnSpc>
              <a:spcBef>
                <a:spcPts val="120"/>
              </a:spcBef>
            </a:pP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Prehospital</a:t>
            </a:r>
            <a:r>
              <a:rPr sz="16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2E3334"/>
                </a:solidFill>
                <a:latin typeface="Arial"/>
                <a:cs typeface="Arial"/>
              </a:rPr>
              <a:t>Trauma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 Life</a:t>
            </a:r>
            <a:r>
              <a:rPr sz="1600" b="1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Support, </a:t>
            </a:r>
            <a:r>
              <a:rPr sz="1600" b="1" spc="-4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2E3334"/>
                </a:solidFill>
                <a:latin typeface="Arial"/>
                <a:cs typeface="Arial"/>
              </a:rPr>
              <a:t>Military Ninth Edition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 rot="180000">
            <a:off x="3839242" y="4857045"/>
            <a:ext cx="6700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sz="1650" b="1" spc="-37" baseline="50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0" b="1" baseline="252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650" b="1" spc="-37" baseline="2525" dirty="0">
                <a:solidFill>
                  <a:srgbClr val="FFFFFF"/>
                </a:solidFill>
                <a:latin typeface="Arial"/>
                <a:cs typeface="Arial"/>
              </a:rPr>
              <a:t> 2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19:</a:t>
            </a:r>
            <a:r>
              <a:rPr spc="-30" dirty="0"/>
              <a:t> </a:t>
            </a:r>
            <a:r>
              <a:rPr spc="-5" dirty="0"/>
              <a:t>Fractures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771473" y="6546242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 MT"/>
                <a:cs typeface="Arial MT"/>
              </a:rPr>
              <a:t>3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3861" y="2046691"/>
            <a:ext cx="9867900" cy="2086610"/>
          </a:xfrm>
          <a:custGeom>
            <a:avLst/>
            <a:gdLst/>
            <a:ahLst/>
            <a:cxnLst/>
            <a:rect l="l" t="t" r="r" b="b"/>
            <a:pathLst>
              <a:path w="9867900" h="2086610">
                <a:moveTo>
                  <a:pt x="66654" y="0"/>
                </a:moveTo>
                <a:lnTo>
                  <a:pt x="9800883" y="0"/>
                </a:lnTo>
                <a:lnTo>
                  <a:pt x="9826828" y="5238"/>
                </a:lnTo>
                <a:lnTo>
                  <a:pt x="9848015" y="19522"/>
                </a:lnTo>
                <a:lnTo>
                  <a:pt x="9862299" y="40709"/>
                </a:lnTo>
                <a:lnTo>
                  <a:pt x="9867538" y="66654"/>
                </a:lnTo>
                <a:lnTo>
                  <a:pt x="9867538" y="2019567"/>
                </a:lnTo>
                <a:lnTo>
                  <a:pt x="9862299" y="2045512"/>
                </a:lnTo>
                <a:lnTo>
                  <a:pt x="9848015" y="2066699"/>
                </a:lnTo>
                <a:lnTo>
                  <a:pt x="9826828" y="2080984"/>
                </a:lnTo>
                <a:lnTo>
                  <a:pt x="9800883" y="2086222"/>
                </a:lnTo>
                <a:lnTo>
                  <a:pt x="66654" y="2086222"/>
                </a:lnTo>
                <a:lnTo>
                  <a:pt x="40709" y="2080984"/>
                </a:lnTo>
                <a:lnTo>
                  <a:pt x="19522" y="2066699"/>
                </a:lnTo>
                <a:lnTo>
                  <a:pt x="5238" y="2045512"/>
                </a:lnTo>
                <a:lnTo>
                  <a:pt x="0" y="2019567"/>
                </a:lnTo>
                <a:lnTo>
                  <a:pt x="0" y="66654"/>
                </a:lnTo>
                <a:lnTo>
                  <a:pt x="5238" y="40709"/>
                </a:lnTo>
                <a:lnTo>
                  <a:pt x="19522" y="19522"/>
                </a:lnTo>
                <a:lnTo>
                  <a:pt x="40709" y="5238"/>
                </a:lnTo>
                <a:lnTo>
                  <a:pt x="66654" y="0"/>
                </a:lnTo>
                <a:close/>
              </a:path>
            </a:pathLst>
          </a:custGeom>
          <a:ln w="28575">
            <a:solidFill>
              <a:srgbClr val="D8D9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50620" y="2141218"/>
            <a:ext cx="8178165" cy="47625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395"/>
              </a:spcBef>
            </a:pPr>
            <a:r>
              <a:rPr sz="1600" b="1" spc="-5" dirty="0">
                <a:latin typeface="Arial"/>
                <a:cs typeface="Arial"/>
              </a:rPr>
              <a:t>Given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a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combat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or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noncombat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scenario,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perform</a:t>
            </a:r>
            <a:r>
              <a:rPr sz="1600" b="1" spc="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assessment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and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initial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treatment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of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fractures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during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Tactical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Field </a:t>
            </a:r>
            <a:r>
              <a:rPr sz="1600" b="1" dirty="0">
                <a:latin typeface="Arial"/>
                <a:cs typeface="Arial"/>
              </a:rPr>
              <a:t>Care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in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accordance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with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CoTCCC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Guidelines.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39333" y="2677874"/>
            <a:ext cx="9528810" cy="381635"/>
            <a:chOff x="1539333" y="2677874"/>
            <a:chExt cx="9528810" cy="381635"/>
          </a:xfrm>
        </p:grpSpPr>
        <p:sp>
          <p:nvSpPr>
            <p:cNvPr id="8" name="object 8"/>
            <p:cNvSpPr/>
            <p:nvPr/>
          </p:nvSpPr>
          <p:spPr>
            <a:xfrm>
              <a:off x="1553621" y="2692162"/>
              <a:ext cx="9500235" cy="0"/>
            </a:xfrm>
            <a:custGeom>
              <a:avLst/>
              <a:gdLst/>
              <a:ahLst/>
              <a:cxnLst/>
              <a:rect l="l" t="t" r="r" b="b"/>
              <a:pathLst>
                <a:path w="9500235">
                  <a:moveTo>
                    <a:pt x="0" y="0"/>
                  </a:moveTo>
                  <a:lnTo>
                    <a:pt x="9499861" y="0"/>
                  </a:lnTo>
                </a:path>
              </a:pathLst>
            </a:custGeom>
            <a:ln w="28575">
              <a:solidFill>
                <a:srgbClr val="8A8C8C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9120" y="2875973"/>
              <a:ext cx="183080" cy="18308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532460" y="2120811"/>
            <a:ext cx="30797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22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19157" y="6425950"/>
            <a:ext cx="141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7794" y="6458574"/>
            <a:ext cx="213609" cy="21360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5697515" y="6459345"/>
            <a:ext cx="219075" cy="219075"/>
            <a:chOff x="5697515" y="6459345"/>
            <a:chExt cx="219075" cy="219075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03865" y="6465695"/>
              <a:ext cx="205988" cy="2059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7515" y="6459345"/>
              <a:ext cx="218688" cy="21868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5999707" y="6425950"/>
            <a:ext cx="169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2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2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717774" y="1231008"/>
            <a:ext cx="6757034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505050"/>
                </a:solidFill>
                <a:latin typeface="Arial"/>
                <a:cs typeface="Arial"/>
              </a:rPr>
              <a:t>1</a:t>
            </a:r>
            <a:r>
              <a:rPr sz="28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505050"/>
                </a:solidFill>
                <a:latin typeface="Arial"/>
                <a:cs typeface="Arial"/>
              </a:rPr>
              <a:t>x</a:t>
            </a:r>
            <a:r>
              <a:rPr sz="28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921928"/>
                </a:solidFill>
                <a:latin typeface="Arial"/>
                <a:cs typeface="Arial"/>
              </a:rPr>
              <a:t>TERMINAL</a:t>
            </a:r>
            <a:r>
              <a:rPr sz="2800" b="1" spc="-5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921928"/>
                </a:solidFill>
                <a:latin typeface="Arial"/>
                <a:cs typeface="Arial"/>
              </a:rPr>
              <a:t>LEARNING OBJECTIVES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7799" y="6407145"/>
            <a:ext cx="1670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921928"/>
                </a:solidFill>
                <a:latin typeface="Arial"/>
                <a:cs typeface="Arial"/>
              </a:rPr>
              <a:t>#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91984" y="6425950"/>
            <a:ext cx="265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1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Terminal</a:t>
            </a:r>
            <a:r>
              <a:rPr sz="1400" b="1" spc="-1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Learning</a:t>
            </a:r>
            <a:r>
              <a:rPr sz="1400" b="1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2E3334"/>
                </a:solidFill>
                <a:latin typeface="Arial"/>
                <a:cs typeface="Arial"/>
              </a:rPr>
              <a:t>Objectives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05694" y="4537403"/>
            <a:ext cx="69811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solidFill>
                  <a:srgbClr val="505050"/>
                </a:solidFill>
                <a:latin typeface="Arial"/>
                <a:cs typeface="Arial"/>
              </a:rPr>
              <a:t>03</a:t>
            </a:r>
            <a:r>
              <a:rPr sz="2800" b="1" dirty="0">
                <a:solidFill>
                  <a:srgbClr val="505050"/>
                </a:solidFill>
                <a:latin typeface="Arial"/>
                <a:cs typeface="Arial"/>
              </a:rPr>
              <a:t> x</a:t>
            </a:r>
            <a:r>
              <a:rPr sz="2800" b="1" spc="-5" dirty="0">
                <a:solidFill>
                  <a:srgbClr val="50505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921928"/>
                </a:solidFill>
                <a:latin typeface="Arial"/>
                <a:cs typeface="Arial"/>
              </a:rPr>
              <a:t>ENABLING LEARNING OBJECTIVES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39129" y="2721871"/>
            <a:ext cx="8093709" cy="120015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479425" lvl="1" indent="-467359">
              <a:lnSpc>
                <a:spcPct val="100000"/>
              </a:lnSpc>
              <a:spcBef>
                <a:spcPts val="765"/>
              </a:spcBef>
              <a:buSzPct val="107142"/>
              <a:buFont typeface="Arial"/>
              <a:buAutoNum type="arabicPeriod"/>
              <a:tabLst>
                <a:tab pos="480059" algn="l"/>
              </a:tabLst>
            </a:pPr>
            <a:r>
              <a:rPr sz="1400" dirty="0">
                <a:latin typeface="Arial MT"/>
                <a:cs typeface="Arial MT"/>
              </a:rPr>
              <a:t>Identify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signs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</a:t>
            </a:r>
            <a:r>
              <a:rPr sz="1400" spc="-5" dirty="0">
                <a:latin typeface="Arial MT"/>
                <a:cs typeface="Arial MT"/>
              </a:rPr>
              <a:t> suspected fracture.</a:t>
            </a:r>
            <a:endParaRPr sz="1400">
              <a:latin typeface="Arial MT"/>
              <a:cs typeface="Arial MT"/>
            </a:endParaRPr>
          </a:p>
          <a:p>
            <a:pPr marL="479425" lvl="1" indent="-467359">
              <a:lnSpc>
                <a:spcPct val="100000"/>
              </a:lnSpc>
              <a:spcBef>
                <a:spcPts val="800"/>
              </a:spcBef>
              <a:buSzPct val="107142"/>
              <a:buFont typeface="Arial"/>
              <a:buAutoNum type="arabicPeriod"/>
              <a:tabLst>
                <a:tab pos="480059" algn="l"/>
              </a:tabLst>
            </a:pPr>
            <a:r>
              <a:rPr sz="1400" spc="-5" dirty="0">
                <a:latin typeface="Arial MT"/>
                <a:cs typeface="Arial MT"/>
              </a:rPr>
              <a:t>Demonstrate</a:t>
            </a:r>
            <a:r>
              <a:rPr sz="1400" dirty="0">
                <a:latin typeface="Arial MT"/>
                <a:cs typeface="Arial MT"/>
              </a:rPr>
              <a:t> the basic care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of</a:t>
            </a:r>
            <a:r>
              <a:rPr sz="1400" spc="-5" dirty="0">
                <a:latin typeface="Arial MT"/>
                <a:cs typeface="Arial MT"/>
              </a:rPr>
              <a:t> fractures</a:t>
            </a:r>
            <a:r>
              <a:rPr sz="1400" dirty="0">
                <a:latin typeface="Arial MT"/>
                <a:cs typeface="Arial MT"/>
              </a:rPr>
              <a:t> in accordance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with </a:t>
            </a:r>
            <a:r>
              <a:rPr sz="1400" spc="-5" dirty="0">
                <a:latin typeface="Arial MT"/>
                <a:cs typeface="Arial MT"/>
              </a:rPr>
              <a:t>CoTCCC</a:t>
            </a:r>
            <a:r>
              <a:rPr sz="1400" dirty="0">
                <a:latin typeface="Arial MT"/>
                <a:cs typeface="Arial MT"/>
              </a:rPr>
              <a:t> Guidelines.</a:t>
            </a:r>
            <a:endParaRPr sz="1400">
              <a:latin typeface="Arial MT"/>
              <a:cs typeface="Arial MT"/>
            </a:endParaRPr>
          </a:p>
          <a:p>
            <a:pPr marL="479425" marR="5080" lvl="1" indent="-467359">
              <a:lnSpc>
                <a:spcPts val="1560"/>
              </a:lnSpc>
              <a:spcBef>
                <a:spcPts val="1095"/>
              </a:spcBef>
              <a:buSzPct val="107142"/>
              <a:buFont typeface="Arial"/>
              <a:buAutoNum type="arabicPeriod"/>
              <a:tabLst>
                <a:tab pos="480059" algn="l"/>
              </a:tabLst>
            </a:pPr>
            <a:r>
              <a:rPr sz="2100" spc="-7" baseline="1984" dirty="0">
                <a:latin typeface="Arial MT"/>
                <a:cs typeface="Arial MT"/>
              </a:rPr>
              <a:t>Demonstrate </a:t>
            </a:r>
            <a:r>
              <a:rPr sz="2100" baseline="1984" dirty="0">
                <a:latin typeface="Arial MT"/>
                <a:cs typeface="Arial MT"/>
              </a:rPr>
              <a:t>proper splint application using a malleable, rigid or improvised splint to a </a:t>
            </a:r>
            <a:r>
              <a:rPr sz="2100" spc="-7" baseline="1984" dirty="0">
                <a:latin typeface="Arial MT"/>
                <a:cs typeface="Arial MT"/>
              </a:rPr>
              <a:t>suspected </a:t>
            </a:r>
            <a:r>
              <a:rPr sz="2100" spc="-562" baseline="1984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fracture </a:t>
            </a:r>
            <a:r>
              <a:rPr sz="1400" dirty="0">
                <a:latin typeface="Arial MT"/>
                <a:cs typeface="Arial MT"/>
              </a:rPr>
              <a:t>in</a:t>
            </a:r>
            <a:r>
              <a:rPr sz="1400" spc="-30" dirty="0">
                <a:latin typeface="Arial MT"/>
                <a:cs typeface="Arial MT"/>
              </a:rPr>
              <a:t> </a:t>
            </a:r>
            <a:r>
              <a:rPr sz="1400" spc="-25" dirty="0">
                <a:latin typeface="Arial MT"/>
                <a:cs typeface="Arial MT"/>
              </a:rPr>
              <a:t>Tactical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Field</a:t>
            </a:r>
            <a:r>
              <a:rPr sz="1400" dirty="0">
                <a:latin typeface="Arial MT"/>
                <a:cs typeface="Arial MT"/>
              </a:rPr>
              <a:t> Care.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589120" y="3205733"/>
            <a:ext cx="183515" cy="513080"/>
            <a:chOff x="1589120" y="3205733"/>
            <a:chExt cx="183515" cy="51308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95470" y="3541844"/>
              <a:ext cx="170380" cy="1703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9120" y="3535494"/>
              <a:ext cx="183080" cy="1830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95470" y="3212084"/>
              <a:ext cx="170380" cy="17037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89120" y="3205733"/>
              <a:ext cx="183080" cy="183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9829" y="263636"/>
            <a:ext cx="1151496" cy="6528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415" y="975763"/>
            <a:ext cx="3166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7" name="object 7"/>
          <p:cNvSpPr/>
          <p:nvPr/>
        </p:nvSpPr>
        <p:spPr>
          <a:xfrm>
            <a:off x="6191468" y="4900547"/>
            <a:ext cx="389890" cy="452120"/>
          </a:xfrm>
          <a:custGeom>
            <a:avLst/>
            <a:gdLst/>
            <a:ahLst/>
            <a:cxnLst/>
            <a:rect l="l" t="t" r="r" b="b"/>
            <a:pathLst>
              <a:path w="389890" h="452120">
                <a:moveTo>
                  <a:pt x="0" y="0"/>
                </a:moveTo>
                <a:lnTo>
                  <a:pt x="0" y="451614"/>
                </a:lnTo>
                <a:lnTo>
                  <a:pt x="389322" y="2258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6516" y="293630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8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4"/>
                </a:lnTo>
                <a:lnTo>
                  <a:pt x="52408" y="570654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4"/>
                </a:lnTo>
                <a:lnTo>
                  <a:pt x="723245" y="530034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90" y="399658"/>
                </a:lnTo>
                <a:lnTo>
                  <a:pt x="754690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8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8BB7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55552" y="3092748"/>
            <a:ext cx="1211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400" b="1" spc="-1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2400" b="1" spc="-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6516" y="379525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6"/>
                </a:lnTo>
                <a:lnTo>
                  <a:pt x="78613" y="609021"/>
                </a:lnTo>
                <a:lnTo>
                  <a:pt x="110058" y="644632"/>
                </a:lnTo>
                <a:lnTo>
                  <a:pt x="145668" y="676077"/>
                </a:lnTo>
                <a:lnTo>
                  <a:pt x="184034" y="702281"/>
                </a:lnTo>
                <a:lnTo>
                  <a:pt x="224654" y="723244"/>
                </a:lnTo>
                <a:lnTo>
                  <a:pt x="267028" y="738967"/>
                </a:lnTo>
                <a:lnTo>
                  <a:pt x="310653" y="749449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1" y="676077"/>
                </a:lnTo>
                <a:lnTo>
                  <a:pt x="644631" y="644632"/>
                </a:lnTo>
                <a:lnTo>
                  <a:pt x="676076" y="609021"/>
                </a:lnTo>
                <a:lnTo>
                  <a:pt x="702281" y="570656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98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704191" y="3931043"/>
            <a:ext cx="36785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RESPIRATION</a:t>
            </a:r>
            <a:r>
              <a:rPr sz="2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FFFFFF"/>
                </a:solidFill>
                <a:latin typeface="Arial"/>
                <a:cs typeface="Arial"/>
              </a:rPr>
              <a:t>(Breathing)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6516" y="465421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8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4"/>
                </a:lnTo>
                <a:lnTo>
                  <a:pt x="52408" y="570654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4"/>
                </a:lnTo>
                <a:lnTo>
                  <a:pt x="723245" y="530034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90" y="399658"/>
                </a:lnTo>
                <a:lnTo>
                  <a:pt x="754690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8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F265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12549" y="4812738"/>
            <a:ext cx="2103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0547" y="551316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9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3" y="609021"/>
                </a:lnTo>
                <a:lnTo>
                  <a:pt x="110058" y="644631"/>
                </a:lnTo>
                <a:lnTo>
                  <a:pt x="145668" y="676076"/>
                </a:lnTo>
                <a:lnTo>
                  <a:pt x="184034" y="702281"/>
                </a:lnTo>
                <a:lnTo>
                  <a:pt x="224654" y="723244"/>
                </a:lnTo>
                <a:lnTo>
                  <a:pt x="267028" y="738967"/>
                </a:lnTo>
                <a:lnTo>
                  <a:pt x="310653" y="749449"/>
                </a:lnTo>
                <a:lnTo>
                  <a:pt x="355031" y="754690"/>
                </a:lnTo>
                <a:lnTo>
                  <a:pt x="399658" y="754690"/>
                </a:lnTo>
                <a:lnTo>
                  <a:pt x="444036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1" y="676076"/>
                </a:lnTo>
                <a:lnTo>
                  <a:pt x="644631" y="644631"/>
                </a:lnTo>
                <a:lnTo>
                  <a:pt x="676076" y="609021"/>
                </a:lnTo>
                <a:lnTo>
                  <a:pt x="702281" y="570655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9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647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755552" y="5484248"/>
            <a:ext cx="2435860" cy="74676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2800"/>
              </a:lnSpc>
              <a:spcBef>
                <a:spcPts val="259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HYPOTHERMIA</a:t>
            </a:r>
            <a:r>
              <a:rPr sz="24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sz="2400" b="1" spc="-6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HEAD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6516" y="207734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1" y="0"/>
                </a:lnTo>
                <a:lnTo>
                  <a:pt x="310653" y="5240"/>
                </a:lnTo>
                <a:lnTo>
                  <a:pt x="267028" y="15722"/>
                </a:lnTo>
                <a:lnTo>
                  <a:pt x="224654" y="31445"/>
                </a:lnTo>
                <a:lnTo>
                  <a:pt x="184034" y="52408"/>
                </a:lnTo>
                <a:lnTo>
                  <a:pt x="145668" y="78613"/>
                </a:lnTo>
                <a:lnTo>
                  <a:pt x="110058" y="110058"/>
                </a:lnTo>
                <a:lnTo>
                  <a:pt x="78613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3" y="609020"/>
                </a:lnTo>
                <a:lnTo>
                  <a:pt x="110058" y="644630"/>
                </a:lnTo>
                <a:lnTo>
                  <a:pt x="145668" y="676076"/>
                </a:lnTo>
                <a:lnTo>
                  <a:pt x="184034" y="702280"/>
                </a:lnTo>
                <a:lnTo>
                  <a:pt x="224654" y="723244"/>
                </a:lnTo>
                <a:lnTo>
                  <a:pt x="267028" y="738966"/>
                </a:lnTo>
                <a:lnTo>
                  <a:pt x="310653" y="749448"/>
                </a:lnTo>
                <a:lnTo>
                  <a:pt x="355031" y="754689"/>
                </a:lnTo>
                <a:lnTo>
                  <a:pt x="399658" y="754689"/>
                </a:lnTo>
                <a:lnTo>
                  <a:pt x="444036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1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5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90" y="399659"/>
                </a:lnTo>
                <a:lnTo>
                  <a:pt x="754690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5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1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6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21423" y="1882974"/>
            <a:ext cx="505459" cy="4320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610" marR="5080" indent="-42545" algn="just">
              <a:lnSpc>
                <a:spcPct val="1409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M  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R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C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15031" y="2977604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15031" y="3863306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6"/>
                </a:lnTo>
                <a:lnTo>
                  <a:pt x="78612" y="609021"/>
                </a:lnTo>
                <a:lnTo>
                  <a:pt x="110057" y="644632"/>
                </a:lnTo>
                <a:lnTo>
                  <a:pt x="145668" y="676077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7"/>
                </a:lnTo>
                <a:lnTo>
                  <a:pt x="644631" y="644632"/>
                </a:lnTo>
                <a:lnTo>
                  <a:pt x="676076" y="609021"/>
                </a:lnTo>
                <a:lnTo>
                  <a:pt x="702281" y="570656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15031" y="4749010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2"/>
                </a:lnTo>
                <a:lnTo>
                  <a:pt x="110057" y="110057"/>
                </a:lnTo>
                <a:lnTo>
                  <a:pt x="78612" y="145668"/>
                </a:lnTo>
                <a:lnTo>
                  <a:pt x="52408" y="184033"/>
                </a:lnTo>
                <a:lnTo>
                  <a:pt x="31445" y="224654"/>
                </a:lnTo>
                <a:lnTo>
                  <a:pt x="15722" y="267027"/>
                </a:lnTo>
                <a:lnTo>
                  <a:pt x="5240" y="310653"/>
                </a:lnTo>
                <a:lnTo>
                  <a:pt x="0" y="355030"/>
                </a:lnTo>
                <a:lnTo>
                  <a:pt x="0" y="399658"/>
                </a:lnTo>
                <a:lnTo>
                  <a:pt x="5240" y="444035"/>
                </a:lnTo>
                <a:lnTo>
                  <a:pt x="15722" y="487661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1"/>
                </a:lnTo>
                <a:lnTo>
                  <a:pt x="145668" y="676076"/>
                </a:lnTo>
                <a:lnTo>
                  <a:pt x="184033" y="702281"/>
                </a:lnTo>
                <a:lnTo>
                  <a:pt x="224654" y="723244"/>
                </a:lnTo>
                <a:lnTo>
                  <a:pt x="267027" y="738967"/>
                </a:lnTo>
                <a:lnTo>
                  <a:pt x="310653" y="749449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9"/>
                </a:lnTo>
                <a:lnTo>
                  <a:pt x="487661" y="738967"/>
                </a:lnTo>
                <a:lnTo>
                  <a:pt x="530035" y="723244"/>
                </a:lnTo>
                <a:lnTo>
                  <a:pt x="570655" y="702281"/>
                </a:lnTo>
                <a:lnTo>
                  <a:pt x="609020" y="676076"/>
                </a:lnTo>
                <a:lnTo>
                  <a:pt x="644631" y="644631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1"/>
                </a:lnTo>
                <a:lnTo>
                  <a:pt x="749449" y="444035"/>
                </a:lnTo>
                <a:lnTo>
                  <a:pt x="754689" y="399658"/>
                </a:lnTo>
                <a:lnTo>
                  <a:pt x="754689" y="355030"/>
                </a:lnTo>
                <a:lnTo>
                  <a:pt x="749449" y="310653"/>
                </a:lnTo>
                <a:lnTo>
                  <a:pt x="738967" y="267027"/>
                </a:lnTo>
                <a:lnTo>
                  <a:pt x="723244" y="224654"/>
                </a:lnTo>
                <a:lnTo>
                  <a:pt x="702281" y="184033"/>
                </a:lnTo>
                <a:lnTo>
                  <a:pt x="676076" y="145668"/>
                </a:lnTo>
                <a:lnTo>
                  <a:pt x="644631" y="110057"/>
                </a:lnTo>
                <a:lnTo>
                  <a:pt x="609020" y="78612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896245" y="4803993"/>
            <a:ext cx="39243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715031" y="2110472"/>
            <a:ext cx="755015" cy="755015"/>
          </a:xfrm>
          <a:custGeom>
            <a:avLst/>
            <a:gdLst/>
            <a:ahLst/>
            <a:cxnLst/>
            <a:rect l="l" t="t" r="r" b="b"/>
            <a:pathLst>
              <a:path w="755015" h="755014">
                <a:moveTo>
                  <a:pt x="399658" y="0"/>
                </a:moveTo>
                <a:lnTo>
                  <a:pt x="355030" y="0"/>
                </a:lnTo>
                <a:lnTo>
                  <a:pt x="310653" y="5240"/>
                </a:lnTo>
                <a:lnTo>
                  <a:pt x="267027" y="15722"/>
                </a:lnTo>
                <a:lnTo>
                  <a:pt x="224654" y="31445"/>
                </a:lnTo>
                <a:lnTo>
                  <a:pt x="184033" y="52408"/>
                </a:lnTo>
                <a:lnTo>
                  <a:pt x="145668" y="78613"/>
                </a:lnTo>
                <a:lnTo>
                  <a:pt x="110057" y="110058"/>
                </a:lnTo>
                <a:lnTo>
                  <a:pt x="78612" y="145669"/>
                </a:lnTo>
                <a:lnTo>
                  <a:pt x="52408" y="184034"/>
                </a:lnTo>
                <a:lnTo>
                  <a:pt x="31445" y="224654"/>
                </a:lnTo>
                <a:lnTo>
                  <a:pt x="15722" y="267028"/>
                </a:lnTo>
                <a:lnTo>
                  <a:pt x="5240" y="310654"/>
                </a:lnTo>
                <a:lnTo>
                  <a:pt x="0" y="355031"/>
                </a:lnTo>
                <a:lnTo>
                  <a:pt x="0" y="399659"/>
                </a:lnTo>
                <a:lnTo>
                  <a:pt x="5240" y="444036"/>
                </a:lnTo>
                <a:lnTo>
                  <a:pt x="15722" y="487662"/>
                </a:lnTo>
                <a:lnTo>
                  <a:pt x="31445" y="530035"/>
                </a:lnTo>
                <a:lnTo>
                  <a:pt x="52408" y="570655"/>
                </a:lnTo>
                <a:lnTo>
                  <a:pt x="78612" y="609020"/>
                </a:lnTo>
                <a:lnTo>
                  <a:pt x="110057" y="644630"/>
                </a:lnTo>
                <a:lnTo>
                  <a:pt x="145668" y="676076"/>
                </a:lnTo>
                <a:lnTo>
                  <a:pt x="184033" y="702280"/>
                </a:lnTo>
                <a:lnTo>
                  <a:pt x="224654" y="723244"/>
                </a:lnTo>
                <a:lnTo>
                  <a:pt x="267027" y="738966"/>
                </a:lnTo>
                <a:lnTo>
                  <a:pt x="310653" y="749448"/>
                </a:lnTo>
                <a:lnTo>
                  <a:pt x="355030" y="754689"/>
                </a:lnTo>
                <a:lnTo>
                  <a:pt x="399658" y="754689"/>
                </a:lnTo>
                <a:lnTo>
                  <a:pt x="444035" y="749448"/>
                </a:lnTo>
                <a:lnTo>
                  <a:pt x="487661" y="738966"/>
                </a:lnTo>
                <a:lnTo>
                  <a:pt x="530035" y="723244"/>
                </a:lnTo>
                <a:lnTo>
                  <a:pt x="570655" y="702280"/>
                </a:lnTo>
                <a:lnTo>
                  <a:pt x="609020" y="676076"/>
                </a:lnTo>
                <a:lnTo>
                  <a:pt x="644631" y="644630"/>
                </a:lnTo>
                <a:lnTo>
                  <a:pt x="676076" y="609020"/>
                </a:lnTo>
                <a:lnTo>
                  <a:pt x="702281" y="570655"/>
                </a:lnTo>
                <a:lnTo>
                  <a:pt x="723244" y="530035"/>
                </a:lnTo>
                <a:lnTo>
                  <a:pt x="738967" y="487662"/>
                </a:lnTo>
                <a:lnTo>
                  <a:pt x="749449" y="444036"/>
                </a:lnTo>
                <a:lnTo>
                  <a:pt x="754689" y="399659"/>
                </a:lnTo>
                <a:lnTo>
                  <a:pt x="754689" y="355031"/>
                </a:lnTo>
                <a:lnTo>
                  <a:pt x="749449" y="310654"/>
                </a:lnTo>
                <a:lnTo>
                  <a:pt x="738967" y="267028"/>
                </a:lnTo>
                <a:lnTo>
                  <a:pt x="723244" y="224654"/>
                </a:lnTo>
                <a:lnTo>
                  <a:pt x="702281" y="184034"/>
                </a:lnTo>
                <a:lnTo>
                  <a:pt x="676076" y="145669"/>
                </a:lnTo>
                <a:lnTo>
                  <a:pt x="644631" y="110058"/>
                </a:lnTo>
                <a:lnTo>
                  <a:pt x="609020" y="78613"/>
                </a:lnTo>
                <a:lnTo>
                  <a:pt x="570655" y="52408"/>
                </a:lnTo>
                <a:lnTo>
                  <a:pt x="530035" y="31445"/>
                </a:lnTo>
                <a:lnTo>
                  <a:pt x="487661" y="15722"/>
                </a:lnTo>
                <a:lnTo>
                  <a:pt x="444035" y="5240"/>
                </a:lnTo>
                <a:lnTo>
                  <a:pt x="399658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825675" y="1907925"/>
            <a:ext cx="533400" cy="264541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 indent="70485" algn="just">
              <a:lnSpc>
                <a:spcPct val="143800"/>
              </a:lnSpc>
              <a:spcBef>
                <a:spcPts val="25"/>
              </a:spcBef>
            </a:pP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P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A </a:t>
            </a:r>
            <a:r>
              <a:rPr sz="4000" spc="-1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4000" dirty="0">
                <a:solidFill>
                  <a:srgbClr val="FFFFFF"/>
                </a:solidFill>
                <a:latin typeface="Arial Black"/>
                <a:cs typeface="Arial Black"/>
              </a:rPr>
              <a:t>W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89441" y="1508626"/>
            <a:ext cx="2966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023585" y="1652907"/>
            <a:ext cx="0" cy="4770755"/>
          </a:xfrm>
          <a:custGeom>
            <a:avLst/>
            <a:gdLst/>
            <a:ahLst/>
            <a:cxnLst/>
            <a:rect l="l" t="t" r="r" b="b"/>
            <a:pathLst>
              <a:path h="4770755">
                <a:moveTo>
                  <a:pt x="0" y="0"/>
                </a:moveTo>
                <a:lnTo>
                  <a:pt x="0" y="4770285"/>
                </a:lnTo>
              </a:path>
            </a:pathLst>
          </a:custGeom>
          <a:ln w="38100">
            <a:solidFill>
              <a:srgbClr val="898989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57770" y="2668502"/>
            <a:ext cx="1270000" cy="346710"/>
          </a:xfrm>
          <a:custGeom>
            <a:avLst/>
            <a:gdLst/>
            <a:ahLst/>
            <a:cxnLst/>
            <a:rect l="l" t="t" r="r" b="b"/>
            <a:pathLst>
              <a:path w="1270000" h="346710">
                <a:moveTo>
                  <a:pt x="1096719" y="0"/>
                </a:moveTo>
                <a:lnTo>
                  <a:pt x="173066" y="0"/>
                </a:lnTo>
                <a:lnTo>
                  <a:pt x="127058" y="6182"/>
                </a:lnTo>
                <a:lnTo>
                  <a:pt x="85716" y="23628"/>
                </a:lnTo>
                <a:lnTo>
                  <a:pt x="50690" y="50689"/>
                </a:lnTo>
                <a:lnTo>
                  <a:pt x="23628" y="85716"/>
                </a:lnTo>
                <a:lnTo>
                  <a:pt x="6182" y="127058"/>
                </a:lnTo>
                <a:lnTo>
                  <a:pt x="0" y="173066"/>
                </a:lnTo>
                <a:lnTo>
                  <a:pt x="6182" y="219074"/>
                </a:lnTo>
                <a:lnTo>
                  <a:pt x="23628" y="260416"/>
                </a:lnTo>
                <a:lnTo>
                  <a:pt x="50690" y="295442"/>
                </a:lnTo>
                <a:lnTo>
                  <a:pt x="85716" y="322503"/>
                </a:lnTo>
                <a:lnTo>
                  <a:pt x="127058" y="339950"/>
                </a:lnTo>
                <a:lnTo>
                  <a:pt x="173066" y="346132"/>
                </a:lnTo>
                <a:lnTo>
                  <a:pt x="1096719" y="346132"/>
                </a:lnTo>
                <a:lnTo>
                  <a:pt x="1142728" y="339950"/>
                </a:lnTo>
                <a:lnTo>
                  <a:pt x="1184070" y="322503"/>
                </a:lnTo>
                <a:lnTo>
                  <a:pt x="1219096" y="295442"/>
                </a:lnTo>
                <a:lnTo>
                  <a:pt x="1246158" y="260416"/>
                </a:lnTo>
                <a:lnTo>
                  <a:pt x="1263604" y="219074"/>
                </a:lnTo>
                <a:lnTo>
                  <a:pt x="1269786" y="173066"/>
                </a:lnTo>
                <a:lnTo>
                  <a:pt x="1263604" y="127058"/>
                </a:lnTo>
                <a:lnTo>
                  <a:pt x="1246158" y="85716"/>
                </a:lnTo>
                <a:lnTo>
                  <a:pt x="1219096" y="50689"/>
                </a:lnTo>
                <a:lnTo>
                  <a:pt x="1184070" y="23628"/>
                </a:lnTo>
                <a:lnTo>
                  <a:pt x="1142728" y="6182"/>
                </a:lnTo>
                <a:lnTo>
                  <a:pt x="1096719" y="0"/>
                </a:lnTo>
                <a:close/>
              </a:path>
            </a:pathLst>
          </a:custGeom>
          <a:solidFill>
            <a:srgbClr val="D634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704191" y="2068087"/>
            <a:ext cx="3057525" cy="87376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MASSIVE</a:t>
            </a:r>
            <a:r>
              <a:rPr sz="2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  <a:p>
            <a:pPr marL="1889125">
              <a:lnSpc>
                <a:spcPct val="100000"/>
              </a:lnSpc>
              <a:spcBef>
                <a:spcPts val="750"/>
              </a:spcBef>
            </a:pPr>
            <a:r>
              <a:rPr sz="1600" b="1" dirty="0">
                <a:solidFill>
                  <a:srgbClr val="F2F2F2"/>
                </a:solidFill>
                <a:latin typeface="Arial"/>
                <a:cs typeface="Arial"/>
              </a:rPr>
              <a:t>#1</a:t>
            </a:r>
            <a:r>
              <a:rPr sz="1600" b="1" spc="-35" dirty="0">
                <a:solidFill>
                  <a:srgbClr val="F2F2F2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2F2F2"/>
                </a:solidFill>
                <a:latin typeface="Arial"/>
                <a:cs typeface="Arial"/>
              </a:rPr>
              <a:t>Priority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9964" y="1486025"/>
            <a:ext cx="5445760" cy="4975860"/>
          </a:xfrm>
          <a:custGeom>
            <a:avLst/>
            <a:gdLst/>
            <a:ahLst/>
            <a:cxnLst/>
            <a:rect l="l" t="t" r="r" b="b"/>
            <a:pathLst>
              <a:path w="5445760" h="4975860">
                <a:moveTo>
                  <a:pt x="5445627" y="0"/>
                </a:moveTo>
                <a:lnTo>
                  <a:pt x="0" y="0"/>
                </a:lnTo>
                <a:lnTo>
                  <a:pt x="0" y="4975279"/>
                </a:lnTo>
                <a:lnTo>
                  <a:pt x="5445627" y="4975279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heavy" spc="-5" dirty="0">
                <a:uFill>
                  <a:solidFill>
                    <a:srgbClr val="FFFFFF"/>
                  </a:solidFill>
                </a:uFill>
              </a:rPr>
              <a:t>AFTER</a:t>
            </a:r>
            <a:r>
              <a:rPr spc="-50" dirty="0"/>
              <a:t> </a:t>
            </a:r>
            <a:r>
              <a:rPr spc="-15" dirty="0"/>
              <a:t>LIFE-THREATENING</a:t>
            </a:r>
          </a:p>
          <a:p>
            <a:pPr marL="1007110" marR="1103630">
              <a:lnSpc>
                <a:spcPts val="6530"/>
              </a:lnSpc>
              <a:spcBef>
                <a:spcPts val="345"/>
              </a:spcBef>
            </a:pPr>
            <a:r>
              <a:rPr spc="-50" dirty="0"/>
              <a:t>PAIN </a:t>
            </a:r>
            <a:r>
              <a:rPr spc="-45" dirty="0"/>
              <a:t> </a:t>
            </a:r>
            <a:r>
              <a:rPr dirty="0"/>
              <a:t>ANTIBIOTICS</a:t>
            </a:r>
          </a:p>
          <a:p>
            <a:pPr marL="1007110" marR="1425575">
              <a:lnSpc>
                <a:spcPts val="6790"/>
              </a:lnSpc>
            </a:pPr>
            <a:r>
              <a:rPr spc="-5" dirty="0"/>
              <a:t>WOUNDS </a:t>
            </a:r>
            <a:r>
              <a:rPr dirty="0"/>
              <a:t> SP</a:t>
            </a:r>
            <a:r>
              <a:rPr spc="-5" dirty="0"/>
              <a:t>LI</a:t>
            </a:r>
            <a:r>
              <a:rPr dirty="0"/>
              <a:t>N</a:t>
            </a:r>
            <a:r>
              <a:rPr spc="-5" dirty="0"/>
              <a:t>TI</a:t>
            </a:r>
            <a:r>
              <a:rPr dirty="0"/>
              <a:t>NG</a:t>
            </a:r>
          </a:p>
        </p:txBody>
      </p:sp>
      <p:sp>
        <p:nvSpPr>
          <p:cNvPr id="30" name="object 30"/>
          <p:cNvSpPr/>
          <p:nvPr/>
        </p:nvSpPr>
        <p:spPr>
          <a:xfrm>
            <a:off x="6318227" y="2009900"/>
            <a:ext cx="5445760" cy="2644140"/>
          </a:xfrm>
          <a:custGeom>
            <a:avLst/>
            <a:gdLst/>
            <a:ahLst/>
            <a:cxnLst/>
            <a:rect l="l" t="t" r="r" b="b"/>
            <a:pathLst>
              <a:path w="5445759" h="2644140">
                <a:moveTo>
                  <a:pt x="5445627" y="0"/>
                </a:moveTo>
                <a:lnTo>
                  <a:pt x="0" y="0"/>
                </a:lnTo>
                <a:lnTo>
                  <a:pt x="0" y="2643653"/>
                </a:lnTo>
                <a:lnTo>
                  <a:pt x="5445627" y="2643653"/>
                </a:lnTo>
                <a:lnTo>
                  <a:pt x="5445627" y="0"/>
                </a:lnTo>
                <a:close/>
              </a:path>
            </a:pathLst>
          </a:custGeom>
          <a:solidFill>
            <a:srgbClr val="2E3334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746073" y="6560678"/>
            <a:ext cx="16129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solidFill>
                  <a:srgbClr val="757070"/>
                </a:solidFill>
                <a:latin typeface="Arial MT"/>
                <a:cs typeface="Arial MT"/>
              </a:rPr>
              <a:t>4</a:t>
            </a:fld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099427" y="4853185"/>
            <a:ext cx="3515995" cy="1515745"/>
          </a:xfrm>
          <a:custGeom>
            <a:avLst/>
            <a:gdLst/>
            <a:ahLst/>
            <a:cxnLst/>
            <a:rect l="l" t="t" r="r" b="b"/>
            <a:pathLst>
              <a:path w="3515995" h="1515745">
                <a:moveTo>
                  <a:pt x="3413398" y="0"/>
                </a:moveTo>
                <a:lnTo>
                  <a:pt x="102525" y="0"/>
                </a:lnTo>
                <a:lnTo>
                  <a:pt x="62617" y="8056"/>
                </a:lnTo>
                <a:lnTo>
                  <a:pt x="30028" y="30028"/>
                </a:lnTo>
                <a:lnTo>
                  <a:pt x="8056" y="62617"/>
                </a:lnTo>
                <a:lnTo>
                  <a:pt x="0" y="102524"/>
                </a:lnTo>
                <a:lnTo>
                  <a:pt x="0" y="1413003"/>
                </a:lnTo>
                <a:lnTo>
                  <a:pt x="8056" y="1452911"/>
                </a:lnTo>
                <a:lnTo>
                  <a:pt x="30028" y="1485500"/>
                </a:lnTo>
                <a:lnTo>
                  <a:pt x="62617" y="1507472"/>
                </a:lnTo>
                <a:lnTo>
                  <a:pt x="102525" y="1515529"/>
                </a:lnTo>
                <a:lnTo>
                  <a:pt x="3413398" y="1515529"/>
                </a:lnTo>
                <a:lnTo>
                  <a:pt x="3453306" y="1507472"/>
                </a:lnTo>
                <a:lnTo>
                  <a:pt x="3485895" y="1485500"/>
                </a:lnTo>
                <a:lnTo>
                  <a:pt x="3507867" y="1452911"/>
                </a:lnTo>
                <a:lnTo>
                  <a:pt x="3515923" y="1413003"/>
                </a:lnTo>
                <a:lnTo>
                  <a:pt x="3515923" y="102524"/>
                </a:lnTo>
                <a:lnTo>
                  <a:pt x="3507867" y="62617"/>
                </a:lnTo>
                <a:lnTo>
                  <a:pt x="3485895" y="30028"/>
                </a:lnTo>
                <a:lnTo>
                  <a:pt x="3453306" y="8056"/>
                </a:lnTo>
                <a:lnTo>
                  <a:pt x="3413398" y="0"/>
                </a:lnTo>
                <a:close/>
              </a:path>
            </a:pathLst>
          </a:custGeom>
          <a:solidFill>
            <a:srgbClr val="FFF4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36232" y="707038"/>
            <a:ext cx="5554980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503555" marR="5080" indent="-491490">
              <a:lnSpc>
                <a:spcPts val="3790"/>
              </a:lnSpc>
              <a:spcBef>
                <a:spcPts val="665"/>
              </a:spcBef>
            </a:pPr>
            <a:r>
              <a:rPr sz="3600" spc="-5" dirty="0">
                <a:solidFill>
                  <a:srgbClr val="000000"/>
                </a:solidFill>
              </a:rPr>
              <a:t>SIGNS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OF</a:t>
            </a:r>
            <a:r>
              <a:rPr sz="3600" spc="-15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A</a:t>
            </a:r>
            <a:r>
              <a:rPr sz="3600" spc="-14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SUSPECTED </a:t>
            </a:r>
            <a:r>
              <a:rPr sz="3600" spc="-98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CLOSED</a:t>
            </a:r>
            <a:r>
              <a:rPr sz="3600" spc="-20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FRACTURE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75734" y="1928485"/>
            <a:ext cx="4361815" cy="1733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>
              <a:lnSpc>
                <a:spcPts val="2705"/>
              </a:lnSpc>
              <a:spcBef>
                <a:spcPts val="100"/>
              </a:spcBef>
            </a:pPr>
            <a:r>
              <a:rPr sz="2400" b="1" spc="-20" dirty="0">
                <a:solidFill>
                  <a:srgbClr val="921928"/>
                </a:solidFill>
                <a:latin typeface="Arial"/>
                <a:cs typeface="Arial"/>
              </a:rPr>
              <a:t>WARNING</a:t>
            </a:r>
            <a:r>
              <a:rPr sz="2400" b="1" spc="-4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SIGNS</a:t>
            </a:r>
            <a:endParaRPr sz="2400">
              <a:latin typeface="Arial"/>
              <a:cs typeface="Arial"/>
            </a:endParaRPr>
          </a:p>
          <a:p>
            <a:pPr marL="425450">
              <a:lnSpc>
                <a:spcPts val="2705"/>
              </a:lnSpc>
            </a:pPr>
            <a:r>
              <a:rPr sz="2400" b="1" dirty="0">
                <a:latin typeface="Arial"/>
                <a:cs typeface="Arial"/>
              </a:rPr>
              <a:t>OF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A</a:t>
            </a:r>
            <a:r>
              <a:rPr sz="2400" b="1" spc="-105" dirty="0"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CLOSED</a:t>
            </a:r>
            <a:r>
              <a:rPr sz="24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FRACTURE:</a:t>
            </a:r>
            <a:endParaRPr sz="2400">
              <a:latin typeface="Arial"/>
              <a:cs typeface="Arial"/>
            </a:endParaRPr>
          </a:p>
          <a:p>
            <a:pPr marL="12700" marR="756920">
              <a:lnSpc>
                <a:spcPts val="1900"/>
              </a:lnSpc>
              <a:spcBef>
                <a:spcPts val="1365"/>
              </a:spcBef>
            </a:pPr>
            <a:r>
              <a:rPr sz="1800" spc="-5" dirty="0">
                <a:latin typeface="Arial MT"/>
                <a:cs typeface="Arial MT"/>
              </a:rPr>
              <a:t>Significant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tenderness,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pain, </a:t>
            </a:r>
            <a:r>
              <a:rPr sz="1800" spc="-5" dirty="0">
                <a:latin typeface="Arial MT"/>
                <a:cs typeface="Arial MT"/>
              </a:rPr>
              <a:t>and/or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marked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swelling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800" spc="-5" dirty="0">
                <a:latin typeface="Arial MT"/>
                <a:cs typeface="Arial MT"/>
              </a:rPr>
              <a:t>Deformity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5" dirty="0">
                <a:latin typeface="Arial MT"/>
                <a:cs typeface="Arial MT"/>
              </a:rPr>
              <a:t> instability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bone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75734" y="3636343"/>
            <a:ext cx="3685540" cy="234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1180">
              <a:lnSpc>
                <a:spcPct val="1341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An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audible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perceived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“snap”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Hematoma/bruising</a:t>
            </a:r>
            <a:endParaRPr sz="1800">
              <a:latin typeface="Arial MT"/>
              <a:cs typeface="Arial MT"/>
            </a:endParaRPr>
          </a:p>
          <a:p>
            <a:pPr marL="12700" marR="894080">
              <a:lnSpc>
                <a:spcPts val="1900"/>
              </a:lnSpc>
              <a:spcBef>
                <a:spcPts val="1015"/>
              </a:spcBef>
            </a:pPr>
            <a:r>
              <a:rPr sz="1800" spc="-5" dirty="0">
                <a:latin typeface="Arial MT"/>
                <a:cs typeface="Arial MT"/>
              </a:rPr>
              <a:t>Crepitus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(crackling/popping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under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skin)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800" spc="-5" dirty="0">
                <a:latin typeface="Arial MT"/>
                <a:cs typeface="Arial MT"/>
              </a:rPr>
              <a:t>Different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length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shape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limb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1900"/>
              </a:lnSpc>
              <a:spcBef>
                <a:spcPts val="1015"/>
              </a:spcBef>
            </a:pPr>
            <a:r>
              <a:rPr sz="1800" dirty="0">
                <a:latin typeface="Arial MT"/>
                <a:cs typeface="Arial MT"/>
              </a:rPr>
              <a:t>Loss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pulse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sensation distally </a:t>
            </a:r>
            <a:r>
              <a:rPr sz="1800" dirty="0">
                <a:latin typeface="Arial MT"/>
                <a:cs typeface="Arial MT"/>
              </a:rPr>
              <a:t>in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injured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arm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leg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68586" y="1790651"/>
            <a:ext cx="2759282" cy="184345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178151" y="3777233"/>
            <a:ext cx="3331845" cy="88900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>
              <a:lnSpc>
                <a:spcPts val="1630"/>
              </a:lnSpc>
              <a:spcBef>
                <a:spcPts val="395"/>
              </a:spcBef>
            </a:pPr>
            <a:r>
              <a:rPr sz="1600" dirty="0">
                <a:latin typeface="Arial MT"/>
                <a:cs typeface="Arial MT"/>
              </a:rPr>
              <a:t>A pelvic compression device is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indicated </a:t>
            </a:r>
            <a:r>
              <a:rPr sz="1600" dirty="0">
                <a:latin typeface="Arial MT"/>
                <a:cs typeface="Arial MT"/>
              </a:rPr>
              <a:t>in any </a:t>
            </a:r>
            <a:r>
              <a:rPr sz="1600" spc="-5" dirty="0">
                <a:latin typeface="Arial MT"/>
                <a:cs typeface="Arial MT"/>
              </a:rPr>
              <a:t>casualty </a:t>
            </a:r>
            <a:r>
              <a:rPr sz="1600" dirty="0">
                <a:latin typeface="Arial MT"/>
                <a:cs typeface="Arial MT"/>
              </a:rPr>
              <a:t>who </a:t>
            </a:r>
            <a:r>
              <a:rPr sz="1600" spc="-5" dirty="0">
                <a:latin typeface="Arial MT"/>
                <a:cs typeface="Arial MT"/>
              </a:rPr>
              <a:t>suffers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severe blunt </a:t>
            </a:r>
            <a:r>
              <a:rPr sz="1600" spc="-5" dirty="0">
                <a:latin typeface="Arial MT"/>
                <a:cs typeface="Arial MT"/>
              </a:rPr>
              <a:t>force </a:t>
            </a:r>
            <a:r>
              <a:rPr sz="1600" dirty="0">
                <a:latin typeface="Arial MT"/>
                <a:cs typeface="Arial MT"/>
              </a:rPr>
              <a:t>or blast injury </a:t>
            </a:r>
            <a:r>
              <a:rPr sz="1600" spc="-5" dirty="0">
                <a:latin typeface="Arial MT"/>
                <a:cs typeface="Arial MT"/>
              </a:rPr>
              <a:t>with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symptoms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of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pelvic</a:t>
            </a:r>
            <a:r>
              <a:rPr sz="1600" spc="-5" dirty="0">
                <a:latin typeface="Arial MT"/>
                <a:cs typeface="Arial MT"/>
              </a:rPr>
              <a:t> fracture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0649" y="1991635"/>
            <a:ext cx="606478" cy="527995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5612777" y="1861239"/>
            <a:ext cx="2357755" cy="4132579"/>
            <a:chOff x="5612777" y="1861239"/>
            <a:chExt cx="2357755" cy="4132579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4514" y="2051221"/>
              <a:ext cx="1035933" cy="31657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12777" y="1861239"/>
              <a:ext cx="1296333" cy="413218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8735193" y="4937286"/>
            <a:ext cx="2443480" cy="11836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spc="-5" dirty="0">
                <a:latin typeface="Arial MT"/>
                <a:cs typeface="Arial MT"/>
              </a:rPr>
              <a:t>Splints </a:t>
            </a:r>
            <a:r>
              <a:rPr sz="1600" dirty="0">
                <a:latin typeface="Arial MT"/>
                <a:cs typeface="Arial MT"/>
              </a:rPr>
              <a:t>are not applied </a:t>
            </a:r>
            <a:r>
              <a:rPr sz="1600" spc="-5" dirty="0">
                <a:latin typeface="Arial MT"/>
                <a:cs typeface="Arial MT"/>
              </a:rPr>
              <a:t>to </a:t>
            </a:r>
            <a:r>
              <a:rPr sz="1600" dirty="0">
                <a:latin typeface="Arial MT"/>
                <a:cs typeface="Arial MT"/>
              </a:rPr>
              <a:t> spinal </a:t>
            </a:r>
            <a:r>
              <a:rPr sz="1600" spc="-5" dirty="0">
                <a:latin typeface="Arial MT"/>
                <a:cs typeface="Arial MT"/>
              </a:rPr>
              <a:t>fractures, although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 casualty </a:t>
            </a:r>
            <a:r>
              <a:rPr sz="1600" dirty="0">
                <a:latin typeface="Arial MT"/>
                <a:cs typeface="Arial MT"/>
              </a:rPr>
              <a:t>may be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immobilized,</a:t>
            </a:r>
            <a:r>
              <a:rPr sz="1600" spc="-5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depending</a:t>
            </a:r>
            <a:r>
              <a:rPr sz="1600" spc="-5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 tactical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situation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46226" y="5007617"/>
            <a:ext cx="384836" cy="335035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103345" y="2799694"/>
            <a:ext cx="0" cy="486409"/>
          </a:xfrm>
          <a:custGeom>
            <a:avLst/>
            <a:gdLst/>
            <a:ahLst/>
            <a:cxnLst/>
            <a:rect l="l" t="t" r="r" b="b"/>
            <a:pathLst>
              <a:path h="486410">
                <a:moveTo>
                  <a:pt x="0" y="486213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4614" y="3385129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4614" y="3776204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4614" y="4144411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3345" y="4542161"/>
            <a:ext cx="0" cy="486409"/>
          </a:xfrm>
          <a:custGeom>
            <a:avLst/>
            <a:gdLst/>
            <a:ahLst/>
            <a:cxnLst/>
            <a:rect l="l" t="t" r="r" b="b"/>
            <a:pathLst>
              <a:path h="486410">
                <a:moveTo>
                  <a:pt x="0" y="486213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4614" y="5118348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3345" y="5511358"/>
            <a:ext cx="0" cy="486409"/>
          </a:xfrm>
          <a:custGeom>
            <a:avLst/>
            <a:gdLst/>
            <a:ahLst/>
            <a:cxnLst/>
            <a:rect l="l" t="t" r="r" b="b"/>
            <a:pathLst>
              <a:path h="486410">
                <a:moveTo>
                  <a:pt x="0" y="486213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690136" y="6045215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33464" y="6058986"/>
            <a:ext cx="131254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91310" y="724171"/>
            <a:ext cx="2844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0000"/>
                </a:solidFill>
              </a:rPr>
              <a:t>FRACTURES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561" y="1554814"/>
            <a:ext cx="2193421" cy="3262862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3177809" y="3530026"/>
            <a:ext cx="3438525" cy="1917064"/>
          </a:xfrm>
          <a:custGeom>
            <a:avLst/>
            <a:gdLst/>
            <a:ahLst/>
            <a:cxnLst/>
            <a:rect l="l" t="t" r="r" b="b"/>
            <a:pathLst>
              <a:path w="3438525" h="1917064">
                <a:moveTo>
                  <a:pt x="3352191" y="0"/>
                </a:moveTo>
                <a:lnTo>
                  <a:pt x="86278" y="0"/>
                </a:lnTo>
                <a:lnTo>
                  <a:pt x="52695" y="6780"/>
                </a:lnTo>
                <a:lnTo>
                  <a:pt x="25270" y="25270"/>
                </a:lnTo>
                <a:lnTo>
                  <a:pt x="6780" y="52695"/>
                </a:lnTo>
                <a:lnTo>
                  <a:pt x="0" y="86279"/>
                </a:lnTo>
                <a:lnTo>
                  <a:pt x="0" y="1830188"/>
                </a:lnTo>
                <a:lnTo>
                  <a:pt x="6780" y="1863772"/>
                </a:lnTo>
                <a:lnTo>
                  <a:pt x="25270" y="1891197"/>
                </a:lnTo>
                <a:lnTo>
                  <a:pt x="52695" y="1909687"/>
                </a:lnTo>
                <a:lnTo>
                  <a:pt x="86278" y="1916468"/>
                </a:lnTo>
                <a:lnTo>
                  <a:pt x="3352191" y="1916468"/>
                </a:lnTo>
                <a:lnTo>
                  <a:pt x="3385775" y="1909687"/>
                </a:lnTo>
                <a:lnTo>
                  <a:pt x="3413199" y="1891197"/>
                </a:lnTo>
                <a:lnTo>
                  <a:pt x="3431690" y="1863772"/>
                </a:lnTo>
                <a:lnTo>
                  <a:pt x="3438470" y="1830188"/>
                </a:lnTo>
                <a:lnTo>
                  <a:pt x="3438470" y="86279"/>
                </a:lnTo>
                <a:lnTo>
                  <a:pt x="3431690" y="52695"/>
                </a:lnTo>
                <a:lnTo>
                  <a:pt x="3413199" y="25270"/>
                </a:lnTo>
                <a:lnTo>
                  <a:pt x="3385775" y="6780"/>
                </a:lnTo>
                <a:lnTo>
                  <a:pt x="3352191" y="0"/>
                </a:lnTo>
                <a:close/>
              </a:path>
            </a:pathLst>
          </a:custGeom>
          <a:solidFill>
            <a:srgbClr val="FFF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82379" y="3632773"/>
            <a:ext cx="2389505" cy="1633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15" dirty="0">
                <a:latin typeface="Arial MT"/>
                <a:cs typeface="Arial MT"/>
              </a:rPr>
              <a:t>Treat </a:t>
            </a:r>
            <a:r>
              <a:rPr sz="1800" dirty="0">
                <a:latin typeface="Arial MT"/>
                <a:cs typeface="Arial MT"/>
              </a:rPr>
              <a:t>all </a:t>
            </a:r>
            <a:r>
              <a:rPr sz="1800" spc="-5" dirty="0">
                <a:latin typeface="Arial MT"/>
                <a:cs typeface="Arial MT"/>
              </a:rPr>
              <a:t>fractures with </a:t>
            </a:r>
            <a:r>
              <a:rPr sz="1800" dirty="0">
                <a:latin typeface="Arial MT"/>
                <a:cs typeface="Arial MT"/>
              </a:rPr>
              <a:t> nearby skin wounds as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open </a:t>
            </a:r>
            <a:r>
              <a:rPr sz="1800" spc="-5" dirty="0">
                <a:latin typeface="Arial MT"/>
                <a:cs typeface="Arial MT"/>
              </a:rPr>
              <a:t>fractures </a:t>
            </a:r>
            <a:r>
              <a:rPr sz="1800" i="1" dirty="0">
                <a:latin typeface="Arial"/>
                <a:cs typeface="Arial"/>
              </a:rPr>
              <a:t>(even 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without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bony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spc="-5" dirty="0">
                <a:latin typeface="Arial"/>
                <a:cs typeface="Arial"/>
              </a:rPr>
              <a:t>protrusion </a:t>
            </a:r>
            <a:r>
              <a:rPr sz="1800" i="1" spc="-48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or a </a:t>
            </a:r>
            <a:r>
              <a:rPr sz="1800" i="1" spc="-5" dirty="0">
                <a:latin typeface="Arial"/>
                <a:cs typeface="Arial"/>
              </a:rPr>
              <a:t>laceration that </a:t>
            </a:r>
            <a:r>
              <a:rPr sz="1800" i="1" dirty="0">
                <a:latin typeface="Arial"/>
                <a:cs typeface="Arial"/>
              </a:rPr>
              <a:t> doesn’t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align)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42697" y="1548720"/>
            <a:ext cx="3056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921928"/>
                </a:solidFill>
                <a:latin typeface="Arial"/>
                <a:cs typeface="Arial"/>
              </a:rPr>
              <a:t>CLOSED</a:t>
            </a:r>
            <a:r>
              <a:rPr sz="2400" b="1" spc="-6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FRACTURE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61161" y="2011004"/>
            <a:ext cx="2326005" cy="12522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7035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No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open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wound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(break</a:t>
            </a:r>
            <a:r>
              <a:rPr sz="1800" spc="-3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skin)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1200"/>
              </a:spcBef>
            </a:pPr>
            <a:r>
              <a:rPr sz="1800" dirty="0">
                <a:latin typeface="Arial MT"/>
                <a:cs typeface="Arial MT"/>
              </a:rPr>
              <a:t>Risk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spc="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tissue </a:t>
            </a:r>
            <a:r>
              <a:rPr sz="1800" dirty="0">
                <a:latin typeface="Arial MT"/>
                <a:cs typeface="Arial MT"/>
              </a:rPr>
              <a:t> damage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still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significant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48403" y="2117663"/>
            <a:ext cx="0" cy="501650"/>
          </a:xfrm>
          <a:custGeom>
            <a:avLst/>
            <a:gdLst/>
            <a:ahLst/>
            <a:cxnLst/>
            <a:rect l="l" t="t" r="r" b="b"/>
            <a:pathLst>
              <a:path h="501650">
                <a:moveTo>
                  <a:pt x="0" y="50129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48403" y="2782884"/>
            <a:ext cx="0" cy="501650"/>
          </a:xfrm>
          <a:custGeom>
            <a:avLst/>
            <a:gdLst/>
            <a:ahLst/>
            <a:cxnLst/>
            <a:rect l="l" t="t" r="r" b="b"/>
            <a:pathLst>
              <a:path h="501650">
                <a:moveTo>
                  <a:pt x="0" y="50129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33592" y="3684459"/>
            <a:ext cx="518591" cy="45148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035471" y="5413415"/>
            <a:ext cx="4128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latin typeface="Arial"/>
                <a:cs typeface="Arial"/>
              </a:rPr>
              <a:t>*(Average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total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blood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volume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in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an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adult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=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5,000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to</a:t>
            </a:r>
            <a:r>
              <a:rPr sz="1200" i="1" spc="-1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6,000</a:t>
            </a:r>
            <a:r>
              <a:rPr sz="1200" i="1" spc="-5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ml)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90136" y="6045215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33464" y="6058986"/>
            <a:ext cx="131254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7016750" y="2254250"/>
          <a:ext cx="4826000" cy="3085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5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7067">
                <a:tc gridSpan="2">
                  <a:txBody>
                    <a:bodyPr/>
                    <a:lstStyle/>
                    <a:p>
                      <a:pPr marL="1838960" marR="636905" indent="-1194435">
                        <a:lnSpc>
                          <a:spcPts val="1500"/>
                        </a:lnSpc>
                        <a:spcBef>
                          <a:spcPts val="590"/>
                        </a:spcBef>
                      </a:pPr>
                      <a:r>
                        <a:rPr sz="1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Approximate Internal Blood Loss Associated </a:t>
                      </a:r>
                      <a:r>
                        <a:rPr sz="1300" b="1" spc="-3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with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Fractures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2192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598">
                <a:tc>
                  <a:txBody>
                    <a:bodyPr/>
                    <a:lstStyle/>
                    <a:p>
                      <a:pPr marL="52705"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r>
                        <a:rPr sz="1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Bone</a:t>
                      </a:r>
                      <a:r>
                        <a:rPr sz="13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fractured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1524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946150" marR="71755" indent="-867410">
                        <a:lnSpc>
                          <a:spcPts val="1500"/>
                        </a:lnSpc>
                        <a:spcBef>
                          <a:spcPts val="500"/>
                        </a:spcBef>
                      </a:pPr>
                      <a:r>
                        <a:rPr sz="1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 blood loss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*milliliters [ml] </a:t>
                      </a:r>
                      <a:r>
                        <a:rPr sz="1300" b="1" spc="-3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per fracture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798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Rib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dirty="0">
                          <a:latin typeface="Arial MT"/>
                          <a:cs typeface="Arial MT"/>
                        </a:rPr>
                        <a:t>125</a:t>
                      </a:r>
                      <a:endParaRPr sz="1300">
                        <a:latin typeface="Arial MT"/>
                        <a:cs typeface="Arial MT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798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b="1" spc="-5" dirty="0">
                          <a:latin typeface="Arial"/>
                          <a:cs typeface="Arial"/>
                        </a:rPr>
                        <a:t>Radius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3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dirty="0">
                          <a:latin typeface="Arial"/>
                          <a:cs typeface="Arial"/>
                        </a:rPr>
                        <a:t>ulna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dirty="0">
                          <a:latin typeface="Arial MT"/>
                          <a:cs typeface="Arial MT"/>
                        </a:rPr>
                        <a:t>250-500</a:t>
                      </a:r>
                      <a:endParaRPr sz="1300">
                        <a:latin typeface="Arial MT"/>
                        <a:cs typeface="Arial MT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798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Humerus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dirty="0">
                          <a:latin typeface="Arial MT"/>
                          <a:cs typeface="Arial MT"/>
                        </a:rPr>
                        <a:t>500-700</a:t>
                      </a:r>
                      <a:endParaRPr sz="1300">
                        <a:latin typeface="Arial MT"/>
                        <a:cs typeface="Arial MT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798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Tibia</a:t>
                      </a:r>
                      <a:r>
                        <a:rPr sz="13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13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5" dirty="0">
                          <a:latin typeface="Arial"/>
                          <a:cs typeface="Arial"/>
                        </a:rPr>
                        <a:t>fibula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dirty="0">
                          <a:latin typeface="Arial MT"/>
                          <a:cs typeface="Arial MT"/>
                        </a:rPr>
                        <a:t>500-1,000</a:t>
                      </a:r>
                      <a:endParaRPr sz="1300">
                        <a:latin typeface="Arial MT"/>
                        <a:cs typeface="Arial MT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798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b="1" spc="-5" dirty="0">
                          <a:latin typeface="Arial"/>
                          <a:cs typeface="Arial"/>
                        </a:rPr>
                        <a:t>Femur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dirty="0">
                          <a:latin typeface="Arial MT"/>
                          <a:cs typeface="Arial MT"/>
                        </a:rPr>
                        <a:t>1,000-2,000</a:t>
                      </a:r>
                      <a:endParaRPr sz="1300">
                        <a:latin typeface="Arial MT"/>
                        <a:cs typeface="Arial MT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798">
                <a:tc>
                  <a:txBody>
                    <a:bodyPr/>
                    <a:lstStyle/>
                    <a:p>
                      <a:pPr marL="7810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b="1" dirty="0">
                          <a:latin typeface="Arial"/>
                          <a:cs typeface="Arial"/>
                        </a:rPr>
                        <a:t>Pelvis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dirty="0">
                          <a:latin typeface="Arial MT"/>
                          <a:cs typeface="Arial MT"/>
                        </a:rPr>
                        <a:t>1,000-massive</a:t>
                      </a:r>
                      <a:endParaRPr sz="1300">
                        <a:latin typeface="Arial MT"/>
                        <a:cs typeface="Arial MT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object 16"/>
          <p:cNvSpPr txBox="1"/>
          <p:nvPr/>
        </p:nvSpPr>
        <p:spPr>
          <a:xfrm>
            <a:off x="7035471" y="1564806"/>
            <a:ext cx="391414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Significant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blood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loss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possible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when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dealing</a:t>
            </a:r>
            <a:r>
              <a:rPr sz="1800" spc="-5" dirty="0">
                <a:latin typeface="Arial MT"/>
                <a:cs typeface="Arial MT"/>
              </a:rPr>
              <a:t> with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Femur Fractures: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05920" y="284872"/>
            <a:ext cx="258064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Module</a:t>
            </a:r>
            <a:r>
              <a:rPr sz="2000" b="1" spc="-25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757070"/>
                </a:solidFill>
                <a:latin typeface="Arial"/>
                <a:cs typeface="Arial"/>
              </a:rPr>
              <a:t>19:</a:t>
            </a:r>
            <a:r>
              <a:rPr sz="2000" b="1" spc="-30" dirty="0">
                <a:solidFill>
                  <a:srgbClr val="75707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757070"/>
                </a:solidFill>
                <a:latin typeface="Arial"/>
                <a:cs typeface="Arial"/>
              </a:rPr>
              <a:t>Fractures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1565" y="2078234"/>
            <a:ext cx="1805311" cy="354614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32426" y="728515"/>
            <a:ext cx="3962400" cy="105600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 marR="5080" indent="490855">
              <a:lnSpc>
                <a:spcPts val="3790"/>
              </a:lnSpc>
              <a:spcBef>
                <a:spcPts val="665"/>
              </a:spcBef>
            </a:pPr>
            <a:r>
              <a:rPr sz="3600" spc="-5" dirty="0">
                <a:solidFill>
                  <a:srgbClr val="000000"/>
                </a:solidFill>
              </a:rPr>
              <a:t>SIGNS OF </a:t>
            </a:r>
            <a:r>
              <a:rPr sz="3600" dirty="0">
                <a:solidFill>
                  <a:srgbClr val="000000"/>
                </a:solidFill>
              </a:rPr>
              <a:t>AN </a:t>
            </a:r>
            <a:r>
              <a:rPr sz="3600" spc="5" dirty="0">
                <a:solidFill>
                  <a:srgbClr val="000000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OPEN</a:t>
            </a:r>
            <a:r>
              <a:rPr sz="3600" spc="-85" dirty="0">
                <a:solidFill>
                  <a:srgbClr val="921928"/>
                </a:solidFill>
              </a:rPr>
              <a:t> </a:t>
            </a:r>
            <a:r>
              <a:rPr sz="3600" spc="-5" dirty="0">
                <a:solidFill>
                  <a:srgbClr val="921928"/>
                </a:solidFill>
              </a:rPr>
              <a:t>FRACTURE</a:t>
            </a:r>
            <a:endParaRPr sz="3600"/>
          </a:p>
        </p:txBody>
      </p:sp>
      <p:sp>
        <p:nvSpPr>
          <p:cNvPr id="6" name="object 6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327637" y="1900466"/>
            <a:ext cx="2115820" cy="164083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60"/>
              </a:spcBef>
            </a:pPr>
            <a:r>
              <a:rPr sz="1600" spc="-5" dirty="0">
                <a:latin typeface="Arial MT"/>
                <a:cs typeface="Arial MT"/>
              </a:rPr>
              <a:t>Open fracture to the </a:t>
            </a:r>
            <a:r>
              <a:rPr sz="1600" dirty="0">
                <a:latin typeface="Arial MT"/>
                <a:cs typeface="Arial MT"/>
              </a:rPr>
              <a:t> pelvis may </a:t>
            </a:r>
            <a:r>
              <a:rPr sz="1600" spc="-5" dirty="0">
                <a:latin typeface="Arial MT"/>
                <a:cs typeface="Arial MT"/>
              </a:rPr>
              <a:t>lacerate the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rectum, </a:t>
            </a:r>
            <a:r>
              <a:rPr sz="1600" dirty="0">
                <a:latin typeface="Arial MT"/>
                <a:cs typeface="Arial MT"/>
              </a:rPr>
              <a:t>perineum, or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vagina,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obvious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source of </a:t>
            </a:r>
            <a:r>
              <a:rPr sz="1600" spc="-5" dirty="0">
                <a:latin typeface="Arial MT"/>
                <a:cs typeface="Arial MT"/>
              </a:rPr>
              <a:t>external </a:t>
            </a:r>
            <a:r>
              <a:rPr sz="1600" dirty="0">
                <a:latin typeface="Arial MT"/>
                <a:cs typeface="Arial MT"/>
              </a:rPr>
              <a:t> blood loss may not be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readily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apparent.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0649" y="1991635"/>
            <a:ext cx="606478" cy="527995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0">
              <a:lnSpc>
                <a:spcPts val="2705"/>
              </a:lnSpc>
              <a:spcBef>
                <a:spcPts val="100"/>
              </a:spcBef>
            </a:pPr>
            <a:r>
              <a:rPr spc="-20" dirty="0"/>
              <a:t>WARNING</a:t>
            </a:r>
            <a:r>
              <a:rPr spc="-45" dirty="0"/>
              <a:t> </a:t>
            </a:r>
            <a:r>
              <a:rPr spc="-5" dirty="0"/>
              <a:t>SIGNS</a:t>
            </a:r>
          </a:p>
          <a:p>
            <a:pPr marL="425450">
              <a:lnSpc>
                <a:spcPts val="2705"/>
              </a:lnSpc>
            </a:pPr>
            <a:r>
              <a:rPr dirty="0">
                <a:solidFill>
                  <a:srgbClr val="000000"/>
                </a:solidFill>
              </a:rPr>
              <a:t>OF</a:t>
            </a:r>
            <a:r>
              <a:rPr spc="-105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</a:t>
            </a:r>
            <a:r>
              <a:rPr spc="-105" dirty="0">
                <a:solidFill>
                  <a:srgbClr val="000000"/>
                </a:solidFill>
              </a:rPr>
              <a:t> </a:t>
            </a:r>
            <a:r>
              <a:rPr spc="-5" dirty="0"/>
              <a:t>OPEN</a:t>
            </a:r>
            <a:r>
              <a:rPr spc="-20" dirty="0"/>
              <a:t> </a:t>
            </a:r>
            <a:r>
              <a:rPr spc="-5" dirty="0">
                <a:solidFill>
                  <a:srgbClr val="000000"/>
                </a:solidFill>
              </a:rPr>
              <a:t>FRACTURE:</a:t>
            </a:r>
          </a:p>
          <a:p>
            <a:pPr marL="12700" marR="350520">
              <a:lnSpc>
                <a:spcPts val="1900"/>
              </a:lnSpc>
              <a:spcBef>
                <a:spcPts val="1365"/>
              </a:spcBef>
            </a:pP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Significant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tenderness,</a:t>
            </a:r>
            <a:r>
              <a:rPr sz="1800" b="0" spc="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pain, 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and/or </a:t>
            </a:r>
            <a:r>
              <a:rPr sz="1800" b="0" spc="-484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marked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swelling</a:t>
            </a:r>
            <a:endParaRPr sz="1800">
              <a:latin typeface="Arial MT"/>
              <a:cs typeface="Arial MT"/>
            </a:endParaRPr>
          </a:p>
          <a:p>
            <a:pPr marL="12700" marR="668020">
              <a:lnSpc>
                <a:spcPts val="2900"/>
              </a:lnSpc>
              <a:spcBef>
                <a:spcPts val="195"/>
              </a:spcBef>
            </a:pP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Bone 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protruding from the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wound </a:t>
            </a:r>
            <a:r>
              <a:rPr sz="1800" b="0" spc="-49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Open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wound near 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the site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 Bleeding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Crepitus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Different</a:t>
            </a:r>
            <a:r>
              <a:rPr sz="1800" b="0" spc="-2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length</a:t>
            </a:r>
            <a:r>
              <a:rPr sz="1800"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or</a:t>
            </a:r>
            <a:r>
              <a:rPr sz="1800"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shape</a:t>
            </a:r>
            <a:r>
              <a:rPr sz="1800"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of</a:t>
            </a:r>
            <a:r>
              <a:rPr sz="1800" b="0" spc="-1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limb</a:t>
            </a:r>
            <a:endParaRPr sz="1800">
              <a:latin typeface="Arial MT"/>
              <a:cs typeface="Arial MT"/>
            </a:endParaRPr>
          </a:p>
          <a:p>
            <a:pPr marL="12700" marR="274320">
              <a:lnSpc>
                <a:spcPts val="1900"/>
              </a:lnSpc>
              <a:spcBef>
                <a:spcPts val="1020"/>
              </a:spcBef>
            </a:pP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Loss of pulse or 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sensation distally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in </a:t>
            </a:r>
            <a:r>
              <a:rPr sz="1800" b="0" spc="-49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the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injured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arm</a:t>
            </a:r>
            <a:r>
              <a:rPr sz="1800" b="0" spc="-5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or</a:t>
            </a:r>
            <a:r>
              <a:rPr sz="1800" b="0" spc="-10" dirty="0">
                <a:solidFill>
                  <a:srgbClr val="000000"/>
                </a:solidFill>
                <a:latin typeface="Arial MT"/>
                <a:cs typeface="Arial MT"/>
              </a:rPr>
              <a:t> </a:t>
            </a:r>
            <a:r>
              <a:rPr sz="1800" b="0" dirty="0">
                <a:solidFill>
                  <a:srgbClr val="000000"/>
                </a:solidFill>
                <a:latin typeface="Arial MT"/>
                <a:cs typeface="Arial MT"/>
              </a:rPr>
              <a:t>leg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03345" y="2799694"/>
            <a:ext cx="0" cy="486409"/>
          </a:xfrm>
          <a:custGeom>
            <a:avLst/>
            <a:gdLst/>
            <a:ahLst/>
            <a:cxnLst/>
            <a:rect l="l" t="t" r="r" b="b"/>
            <a:pathLst>
              <a:path h="486410">
                <a:moveTo>
                  <a:pt x="0" y="486213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04614" y="3385129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04614" y="3760955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04614" y="4136780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04614" y="4512607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03345" y="5277780"/>
            <a:ext cx="0" cy="486409"/>
          </a:xfrm>
          <a:custGeom>
            <a:avLst/>
            <a:gdLst/>
            <a:ahLst/>
            <a:cxnLst/>
            <a:rect l="l" t="t" r="r" b="b"/>
            <a:pathLst>
              <a:path h="486410">
                <a:moveTo>
                  <a:pt x="0" y="486213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04614" y="4888433"/>
            <a:ext cx="0" cy="288290"/>
          </a:xfrm>
          <a:custGeom>
            <a:avLst/>
            <a:gdLst/>
            <a:ahLst/>
            <a:cxnLst/>
            <a:rect l="l" t="t" r="r" b="b"/>
            <a:pathLst>
              <a:path h="288289">
                <a:moveTo>
                  <a:pt x="0" y="288000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90446" y="4164647"/>
            <a:ext cx="4296410" cy="1226820"/>
          </a:xfrm>
          <a:custGeom>
            <a:avLst/>
            <a:gdLst/>
            <a:ahLst/>
            <a:cxnLst/>
            <a:rect l="l" t="t" r="r" b="b"/>
            <a:pathLst>
              <a:path w="4296409" h="1226820">
                <a:moveTo>
                  <a:pt x="4241131" y="0"/>
                </a:moveTo>
                <a:lnTo>
                  <a:pt x="55205" y="0"/>
                </a:lnTo>
                <a:lnTo>
                  <a:pt x="33717" y="4338"/>
                </a:lnTo>
                <a:lnTo>
                  <a:pt x="16169" y="16169"/>
                </a:lnTo>
                <a:lnTo>
                  <a:pt x="4338" y="33717"/>
                </a:lnTo>
                <a:lnTo>
                  <a:pt x="0" y="55206"/>
                </a:lnTo>
                <a:lnTo>
                  <a:pt x="0" y="1171056"/>
                </a:lnTo>
                <a:lnTo>
                  <a:pt x="4338" y="1192545"/>
                </a:lnTo>
                <a:lnTo>
                  <a:pt x="16169" y="1210094"/>
                </a:lnTo>
                <a:lnTo>
                  <a:pt x="33717" y="1221925"/>
                </a:lnTo>
                <a:lnTo>
                  <a:pt x="55205" y="1226263"/>
                </a:lnTo>
                <a:lnTo>
                  <a:pt x="4241131" y="1226263"/>
                </a:lnTo>
                <a:lnTo>
                  <a:pt x="4262620" y="1221925"/>
                </a:lnTo>
                <a:lnTo>
                  <a:pt x="4280168" y="1210094"/>
                </a:lnTo>
                <a:lnTo>
                  <a:pt x="4291999" y="1192545"/>
                </a:lnTo>
                <a:lnTo>
                  <a:pt x="4296337" y="1171056"/>
                </a:lnTo>
                <a:lnTo>
                  <a:pt x="4296337" y="55206"/>
                </a:lnTo>
                <a:lnTo>
                  <a:pt x="4291999" y="33717"/>
                </a:lnTo>
                <a:lnTo>
                  <a:pt x="4280168" y="16169"/>
                </a:lnTo>
                <a:lnTo>
                  <a:pt x="4262620" y="4338"/>
                </a:lnTo>
                <a:lnTo>
                  <a:pt x="4241131" y="0"/>
                </a:lnTo>
                <a:close/>
              </a:path>
            </a:pathLst>
          </a:custGeom>
          <a:solidFill>
            <a:srgbClr val="FFF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185914" y="4251808"/>
            <a:ext cx="2973705" cy="9550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Every </a:t>
            </a:r>
            <a:r>
              <a:rPr sz="1600" spc="-10" dirty="0">
                <a:latin typeface="Arial MT"/>
                <a:cs typeface="Arial MT"/>
              </a:rPr>
              <a:t>effort </a:t>
            </a:r>
            <a:r>
              <a:rPr sz="1600" dirty="0">
                <a:latin typeface="Arial MT"/>
                <a:cs typeface="Arial MT"/>
              </a:rPr>
              <a:t>should be made </a:t>
            </a:r>
            <a:r>
              <a:rPr sz="1600" spc="-5" dirty="0">
                <a:latin typeface="Arial MT"/>
                <a:cs typeface="Arial MT"/>
              </a:rPr>
              <a:t>to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control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bleeding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coming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from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the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site,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before</a:t>
            </a:r>
            <a:r>
              <a:rPr sz="1600" dirty="0">
                <a:latin typeface="Arial MT"/>
                <a:cs typeface="Arial MT"/>
              </a:rPr>
              <a:t> any</a:t>
            </a:r>
            <a:r>
              <a:rPr sz="1600" spc="-5" dirty="0">
                <a:latin typeface="Arial MT"/>
                <a:cs typeface="Arial MT"/>
              </a:rPr>
              <a:t> splinting</a:t>
            </a:r>
            <a:r>
              <a:rPr sz="1600" dirty="0">
                <a:latin typeface="Arial MT"/>
                <a:cs typeface="Arial MT"/>
              </a:rPr>
              <a:t> is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attempted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17162" y="4319082"/>
            <a:ext cx="444582" cy="38705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81074" y="1988529"/>
            <a:ext cx="2923915" cy="1814291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690136" y="6045215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33464" y="6058986"/>
            <a:ext cx="131254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19:</a:t>
            </a:r>
            <a:r>
              <a:rPr spc="-30" dirty="0"/>
              <a:t> </a:t>
            </a:r>
            <a:r>
              <a:rPr spc="-5" dirty="0"/>
              <a:t>Fractures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180186" y="728515"/>
            <a:ext cx="5867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921928"/>
                </a:solidFill>
                <a:latin typeface="Arial"/>
                <a:cs typeface="Arial"/>
              </a:rPr>
              <a:t>OPEN</a:t>
            </a:r>
            <a:r>
              <a:rPr sz="3600" b="1" spc="-1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FRACTURES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(Cont’)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422" y="4113865"/>
            <a:ext cx="0" cy="492125"/>
          </a:xfrm>
          <a:custGeom>
            <a:avLst/>
            <a:gdLst/>
            <a:ahLst/>
            <a:cxnLst/>
            <a:rect l="l" t="t" r="r" b="b"/>
            <a:pathLst>
              <a:path h="492125">
                <a:moveTo>
                  <a:pt x="0" y="49178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08940" y="1849398"/>
            <a:ext cx="1783810" cy="22687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79733" y="1850133"/>
            <a:ext cx="2785352" cy="226806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98256" y="1944463"/>
            <a:ext cx="4968240" cy="33096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Open </a:t>
            </a:r>
            <a:r>
              <a:rPr sz="1800" dirty="0">
                <a:latin typeface="Arial MT"/>
                <a:cs typeface="Arial MT"/>
              </a:rPr>
              <a:t>wound – </a:t>
            </a:r>
            <a:r>
              <a:rPr sz="1800" spc="-5" dirty="0">
                <a:latin typeface="Arial MT"/>
                <a:cs typeface="Arial MT"/>
              </a:rPr>
              <a:t>associated with </a:t>
            </a:r>
            <a:r>
              <a:rPr sz="1800" dirty="0">
                <a:latin typeface="Arial MT"/>
                <a:cs typeface="Arial MT"/>
              </a:rPr>
              <a:t>an overlying skin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wound, </a:t>
            </a:r>
            <a:r>
              <a:rPr sz="1800" spc="-5" dirty="0">
                <a:latin typeface="Arial MT"/>
                <a:cs typeface="Arial MT"/>
              </a:rPr>
              <a:t>significant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risk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infection</a:t>
            </a:r>
            <a:r>
              <a:rPr sz="1800" spc="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(osteomyelitis)</a:t>
            </a:r>
            <a:endParaRPr sz="1800">
              <a:latin typeface="Arial MT"/>
              <a:cs typeface="Arial MT"/>
            </a:endParaRPr>
          </a:p>
          <a:p>
            <a:pPr marL="12700" marR="678180">
              <a:lnSpc>
                <a:spcPts val="2100"/>
              </a:lnSpc>
              <a:spcBef>
                <a:spcPts val="1200"/>
              </a:spcBef>
            </a:pPr>
            <a:r>
              <a:rPr sz="1800" spc="-5" dirty="0">
                <a:latin typeface="Arial MT"/>
                <a:cs typeface="Arial MT"/>
              </a:rPr>
              <a:t>Open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may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not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always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easy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identify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 a </a:t>
            </a:r>
            <a:r>
              <a:rPr sz="1800" spc="-5" dirty="0">
                <a:latin typeface="Arial MT"/>
                <a:cs typeface="Arial MT"/>
              </a:rPr>
              <a:t>trauma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patient.</a:t>
            </a:r>
            <a:endParaRPr sz="1800">
              <a:latin typeface="Arial MT"/>
              <a:cs typeface="Arial MT"/>
            </a:endParaRPr>
          </a:p>
          <a:p>
            <a:pPr marL="12700" marR="97155">
              <a:lnSpc>
                <a:spcPts val="2100"/>
              </a:lnSpc>
              <a:spcBef>
                <a:spcPts val="1200"/>
              </a:spcBef>
            </a:pPr>
            <a:r>
              <a:rPr sz="1800" spc="-5" dirty="0">
                <a:latin typeface="Arial MT"/>
                <a:cs typeface="Arial MT"/>
              </a:rPr>
              <a:t>Wound(s)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near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possible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is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considered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open </a:t>
            </a:r>
            <a:r>
              <a:rPr sz="1800" spc="-5" dirty="0">
                <a:latin typeface="Arial MT"/>
                <a:cs typeface="Arial MT"/>
              </a:rPr>
              <a:t>fracture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treated</a:t>
            </a:r>
            <a:r>
              <a:rPr sz="1800" dirty="0">
                <a:latin typeface="Arial MT"/>
                <a:cs typeface="Arial MT"/>
              </a:rPr>
              <a:t> as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such</a:t>
            </a:r>
            <a:endParaRPr sz="1800">
              <a:latin typeface="Arial MT"/>
              <a:cs typeface="Arial MT"/>
            </a:endParaRPr>
          </a:p>
          <a:p>
            <a:pPr marL="12700" marR="563245">
              <a:lnSpc>
                <a:spcPts val="2100"/>
              </a:lnSpc>
              <a:spcBef>
                <a:spcPts val="1200"/>
              </a:spcBef>
            </a:pPr>
            <a:r>
              <a:rPr sz="1800" spc="-5" dirty="0">
                <a:latin typeface="Arial MT"/>
                <a:cs typeface="Arial MT"/>
              </a:rPr>
              <a:t>Protruding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bone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or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bone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end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should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not </a:t>
            </a:r>
            <a:r>
              <a:rPr sz="1800" spc="-5" dirty="0">
                <a:latin typeface="Arial MT"/>
                <a:cs typeface="Arial MT"/>
              </a:rPr>
              <a:t>be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replaced</a:t>
            </a:r>
            <a:endParaRPr sz="1800">
              <a:latin typeface="Arial MT"/>
              <a:cs typeface="Arial MT"/>
            </a:endParaRPr>
          </a:p>
          <a:p>
            <a:pPr marL="12700" marR="588645">
              <a:lnSpc>
                <a:spcPts val="2100"/>
              </a:lnSpc>
              <a:spcBef>
                <a:spcPts val="1200"/>
              </a:spcBef>
            </a:pPr>
            <a:r>
              <a:rPr sz="1800" dirty="0">
                <a:latin typeface="Arial MT"/>
                <a:cs typeface="Arial MT"/>
              </a:rPr>
              <a:t>Bones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occasionally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return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near-normal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position </a:t>
            </a:r>
            <a:r>
              <a:rPr sz="1800" dirty="0">
                <a:latin typeface="Arial MT"/>
                <a:cs typeface="Arial MT"/>
              </a:rPr>
              <a:t>when realigned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23800" y="4551997"/>
            <a:ext cx="4756150" cy="975360"/>
          </a:xfrm>
          <a:custGeom>
            <a:avLst/>
            <a:gdLst/>
            <a:ahLst/>
            <a:cxnLst/>
            <a:rect l="l" t="t" r="r" b="b"/>
            <a:pathLst>
              <a:path w="4756150" h="975360">
                <a:moveTo>
                  <a:pt x="4649607" y="0"/>
                </a:moveTo>
                <a:lnTo>
                  <a:pt x="106540" y="0"/>
                </a:lnTo>
                <a:lnTo>
                  <a:pt x="65070" y="8372"/>
                </a:lnTo>
                <a:lnTo>
                  <a:pt x="31205" y="31204"/>
                </a:lnTo>
                <a:lnTo>
                  <a:pt x="8372" y="65069"/>
                </a:lnTo>
                <a:lnTo>
                  <a:pt x="0" y="106539"/>
                </a:lnTo>
                <a:lnTo>
                  <a:pt x="0" y="868738"/>
                </a:lnTo>
                <a:lnTo>
                  <a:pt x="8372" y="910208"/>
                </a:lnTo>
                <a:lnTo>
                  <a:pt x="31205" y="944073"/>
                </a:lnTo>
                <a:lnTo>
                  <a:pt x="65070" y="966906"/>
                </a:lnTo>
                <a:lnTo>
                  <a:pt x="106540" y="975278"/>
                </a:lnTo>
                <a:lnTo>
                  <a:pt x="4649607" y="975278"/>
                </a:lnTo>
                <a:lnTo>
                  <a:pt x="4691077" y="966906"/>
                </a:lnTo>
                <a:lnTo>
                  <a:pt x="4724941" y="944073"/>
                </a:lnTo>
                <a:lnTo>
                  <a:pt x="4747773" y="910208"/>
                </a:lnTo>
                <a:lnTo>
                  <a:pt x="4756146" y="868738"/>
                </a:lnTo>
                <a:lnTo>
                  <a:pt x="4756146" y="106539"/>
                </a:lnTo>
                <a:lnTo>
                  <a:pt x="4747773" y="65069"/>
                </a:lnTo>
                <a:lnTo>
                  <a:pt x="4724941" y="31204"/>
                </a:lnTo>
                <a:lnTo>
                  <a:pt x="4691077" y="8372"/>
                </a:lnTo>
                <a:lnTo>
                  <a:pt x="4649607" y="0"/>
                </a:lnTo>
                <a:close/>
              </a:path>
            </a:pathLst>
          </a:custGeom>
          <a:solidFill>
            <a:srgbClr val="FFF4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434305" y="4654191"/>
            <a:ext cx="3099435" cy="72644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ts val="1800"/>
              </a:lnSpc>
              <a:spcBef>
                <a:spcPts val="259"/>
              </a:spcBef>
            </a:pPr>
            <a:r>
              <a:rPr sz="1600" dirty="0">
                <a:latin typeface="Arial MT"/>
                <a:cs typeface="Arial MT"/>
              </a:rPr>
              <a:t>Ensure </a:t>
            </a:r>
            <a:r>
              <a:rPr sz="1600" spc="-5" dirty="0">
                <a:latin typeface="Arial MT"/>
                <a:cs typeface="Arial MT"/>
              </a:rPr>
              <a:t>that </a:t>
            </a:r>
            <a:r>
              <a:rPr sz="1600" dirty="0">
                <a:latin typeface="Arial MT"/>
                <a:cs typeface="Arial MT"/>
              </a:rPr>
              <a:t>any open injuries are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bandaged,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and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bleeding</a:t>
            </a:r>
            <a:r>
              <a:rPr sz="1600" spc="-2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has</a:t>
            </a:r>
            <a:r>
              <a:rPr sz="1600" spc="-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been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controlled!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88680" y="4706430"/>
            <a:ext cx="444582" cy="387050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925422" y="3391703"/>
            <a:ext cx="0" cy="492125"/>
          </a:xfrm>
          <a:custGeom>
            <a:avLst/>
            <a:gdLst/>
            <a:ahLst/>
            <a:cxnLst/>
            <a:rect l="l" t="t" r="r" b="b"/>
            <a:pathLst>
              <a:path h="492125">
                <a:moveTo>
                  <a:pt x="0" y="49178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25422" y="2712624"/>
            <a:ext cx="0" cy="492125"/>
          </a:xfrm>
          <a:custGeom>
            <a:avLst/>
            <a:gdLst/>
            <a:ahLst/>
            <a:cxnLst/>
            <a:rect l="l" t="t" r="r" b="b"/>
            <a:pathLst>
              <a:path h="492125">
                <a:moveTo>
                  <a:pt x="0" y="49178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5422" y="2033545"/>
            <a:ext cx="0" cy="492125"/>
          </a:xfrm>
          <a:custGeom>
            <a:avLst/>
            <a:gdLst/>
            <a:ahLst/>
            <a:cxnLst/>
            <a:rect l="l" t="t" r="r" b="b"/>
            <a:pathLst>
              <a:path h="492125">
                <a:moveTo>
                  <a:pt x="0" y="49178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5422" y="4844881"/>
            <a:ext cx="0" cy="492125"/>
          </a:xfrm>
          <a:custGeom>
            <a:avLst/>
            <a:gdLst/>
            <a:ahLst/>
            <a:cxnLst/>
            <a:rect l="l" t="t" r="r" b="b"/>
            <a:pathLst>
              <a:path h="492125">
                <a:moveTo>
                  <a:pt x="0" y="49178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690136" y="6045215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33464" y="6058986"/>
            <a:ext cx="131254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Module</a:t>
            </a:r>
            <a:r>
              <a:rPr spc="-25" dirty="0"/>
              <a:t> </a:t>
            </a:r>
            <a:r>
              <a:rPr dirty="0"/>
              <a:t>19:</a:t>
            </a:r>
            <a:r>
              <a:rPr spc="-30" dirty="0"/>
              <a:t> </a:t>
            </a:r>
            <a:r>
              <a:rPr spc="-5" dirty="0"/>
              <a:t>Fractures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90841" y="265168"/>
            <a:ext cx="1223520" cy="6040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81795" y="703750"/>
            <a:ext cx="246443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36550" marR="5080" indent="-324485">
              <a:lnSpc>
                <a:spcPts val="1900"/>
              </a:lnSpc>
              <a:spcBef>
                <a:spcPts val="380"/>
              </a:spcBef>
            </a:pP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BASIC</a:t>
            </a:r>
            <a:r>
              <a:rPr sz="1800" b="1" spc="-35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MANAGEMENT </a:t>
            </a:r>
            <a:r>
              <a:rPr sz="1800" b="1" spc="-484" dirty="0">
                <a:solidFill>
                  <a:srgbClr val="921928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OF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FRACTURES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89580" y="5985252"/>
            <a:ext cx="720090" cy="720090"/>
          </a:xfrm>
          <a:custGeom>
            <a:avLst/>
            <a:gdLst/>
            <a:ahLst/>
            <a:cxnLst/>
            <a:rect l="l" t="t" r="r" b="b"/>
            <a:pathLst>
              <a:path w="720090" h="720090">
                <a:moveTo>
                  <a:pt x="360000" y="0"/>
                </a:moveTo>
                <a:lnTo>
                  <a:pt x="314035" y="2928"/>
                </a:lnTo>
                <a:lnTo>
                  <a:pt x="268677" y="11715"/>
                </a:lnTo>
                <a:lnTo>
                  <a:pt x="224532" y="26360"/>
                </a:lnTo>
                <a:lnTo>
                  <a:pt x="182206" y="46862"/>
                </a:lnTo>
                <a:lnTo>
                  <a:pt x="142307" y="73223"/>
                </a:lnTo>
                <a:lnTo>
                  <a:pt x="105441" y="105441"/>
                </a:lnTo>
                <a:lnTo>
                  <a:pt x="73223" y="142307"/>
                </a:lnTo>
                <a:lnTo>
                  <a:pt x="46862" y="182206"/>
                </a:lnTo>
                <a:lnTo>
                  <a:pt x="26360" y="224531"/>
                </a:lnTo>
                <a:lnTo>
                  <a:pt x="11715" y="268676"/>
                </a:lnTo>
                <a:lnTo>
                  <a:pt x="2928" y="314035"/>
                </a:lnTo>
                <a:lnTo>
                  <a:pt x="0" y="359999"/>
                </a:lnTo>
                <a:lnTo>
                  <a:pt x="2928" y="405964"/>
                </a:lnTo>
                <a:lnTo>
                  <a:pt x="11715" y="451323"/>
                </a:lnTo>
                <a:lnTo>
                  <a:pt x="26360" y="495468"/>
                </a:lnTo>
                <a:lnTo>
                  <a:pt x="46862" y="537793"/>
                </a:lnTo>
                <a:lnTo>
                  <a:pt x="73223" y="577692"/>
                </a:lnTo>
                <a:lnTo>
                  <a:pt x="105441" y="614558"/>
                </a:lnTo>
                <a:lnTo>
                  <a:pt x="142307" y="646776"/>
                </a:lnTo>
                <a:lnTo>
                  <a:pt x="182206" y="673137"/>
                </a:lnTo>
                <a:lnTo>
                  <a:pt x="224532" y="693639"/>
                </a:lnTo>
                <a:lnTo>
                  <a:pt x="268677" y="708284"/>
                </a:lnTo>
                <a:lnTo>
                  <a:pt x="314035" y="717071"/>
                </a:lnTo>
                <a:lnTo>
                  <a:pt x="360000" y="719999"/>
                </a:lnTo>
                <a:lnTo>
                  <a:pt x="405965" y="717071"/>
                </a:lnTo>
                <a:lnTo>
                  <a:pt x="451323" y="708284"/>
                </a:lnTo>
                <a:lnTo>
                  <a:pt x="495469" y="693639"/>
                </a:lnTo>
                <a:lnTo>
                  <a:pt x="537794" y="673137"/>
                </a:lnTo>
                <a:lnTo>
                  <a:pt x="577693" y="646776"/>
                </a:lnTo>
                <a:lnTo>
                  <a:pt x="614559" y="614558"/>
                </a:lnTo>
                <a:lnTo>
                  <a:pt x="646777" y="577692"/>
                </a:lnTo>
                <a:lnTo>
                  <a:pt x="673137" y="537793"/>
                </a:lnTo>
                <a:lnTo>
                  <a:pt x="693639" y="495468"/>
                </a:lnTo>
                <a:lnTo>
                  <a:pt x="708284" y="451323"/>
                </a:lnTo>
                <a:lnTo>
                  <a:pt x="717071" y="405964"/>
                </a:lnTo>
                <a:lnTo>
                  <a:pt x="720000" y="359999"/>
                </a:lnTo>
                <a:lnTo>
                  <a:pt x="717071" y="314035"/>
                </a:lnTo>
                <a:lnTo>
                  <a:pt x="708284" y="268676"/>
                </a:lnTo>
                <a:lnTo>
                  <a:pt x="693639" y="224531"/>
                </a:lnTo>
                <a:lnTo>
                  <a:pt x="673137" y="182206"/>
                </a:lnTo>
                <a:lnTo>
                  <a:pt x="646777" y="142307"/>
                </a:lnTo>
                <a:lnTo>
                  <a:pt x="614559" y="105441"/>
                </a:lnTo>
                <a:lnTo>
                  <a:pt x="577693" y="73223"/>
                </a:lnTo>
                <a:lnTo>
                  <a:pt x="537794" y="46862"/>
                </a:lnTo>
                <a:lnTo>
                  <a:pt x="495469" y="26360"/>
                </a:lnTo>
                <a:lnTo>
                  <a:pt x="451323" y="11715"/>
                </a:lnTo>
                <a:lnTo>
                  <a:pt x="405965" y="2928"/>
                </a:lnTo>
                <a:lnTo>
                  <a:pt x="360000" y="0"/>
                </a:lnTo>
                <a:close/>
              </a:path>
            </a:pathLst>
          </a:custGeom>
          <a:solidFill>
            <a:srgbClr val="D8D9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1446" y="1896389"/>
            <a:ext cx="257937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15" dirty="0">
                <a:latin typeface="Arial"/>
                <a:cs typeface="Arial"/>
              </a:rPr>
              <a:t>PRIMARY</a:t>
            </a:r>
            <a:r>
              <a:rPr sz="1800" b="1" spc="-7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OBJECTIVES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OF FRACTURE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TREATMENT</a:t>
            </a:r>
            <a:r>
              <a:rPr sz="1800" spc="-15" dirty="0">
                <a:latin typeface="Arial MT"/>
                <a:cs typeface="Arial MT"/>
              </a:rPr>
              <a:t>: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8459" y="2704109"/>
            <a:ext cx="2452370" cy="181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9880">
              <a:lnSpc>
                <a:spcPct val="152800"/>
              </a:lnSpc>
              <a:spcBef>
                <a:spcPts val="100"/>
              </a:spcBef>
            </a:pPr>
            <a:r>
              <a:rPr sz="1800" dirty="0">
                <a:latin typeface="Arial MT"/>
                <a:cs typeface="Arial MT"/>
              </a:rPr>
              <a:t>Prevent</a:t>
            </a:r>
            <a:r>
              <a:rPr sz="1800" spc="-4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further</a:t>
            </a:r>
            <a:r>
              <a:rPr sz="1800" spc="-4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injury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Protect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nerves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2100"/>
              </a:lnSpc>
            </a:pP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10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vessels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ts val="2100"/>
              </a:lnSpc>
              <a:spcBef>
                <a:spcPts val="1260"/>
              </a:spcBef>
            </a:pPr>
            <a:r>
              <a:rPr sz="1800" dirty="0">
                <a:latin typeface="Arial MT"/>
                <a:cs typeface="Arial MT"/>
              </a:rPr>
              <a:t>Make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casualty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more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comfortable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46855" y="4582699"/>
            <a:ext cx="2834005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z="1800" b="1" dirty="0">
                <a:latin typeface="Arial"/>
                <a:cs typeface="Arial"/>
              </a:rPr>
              <a:t>REASSESS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921928"/>
                </a:solidFill>
                <a:latin typeface="Arial"/>
                <a:cs typeface="Arial"/>
              </a:rPr>
              <a:t>BLEEDING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2100"/>
              </a:lnSpc>
              <a:spcBef>
                <a:spcPts val="90"/>
              </a:spcBef>
            </a:pPr>
            <a:r>
              <a:rPr sz="1800" spc="-5" dirty="0">
                <a:latin typeface="Arial MT"/>
                <a:cs typeface="Arial MT"/>
              </a:rPr>
              <a:t>control </a:t>
            </a:r>
            <a:r>
              <a:rPr sz="1800" dirty="0">
                <a:latin typeface="Arial MT"/>
                <a:cs typeface="Arial MT"/>
              </a:rPr>
              <a:t>prior </a:t>
            </a:r>
            <a:r>
              <a:rPr sz="1800" spc="-5" dirty="0">
                <a:latin typeface="Arial MT"/>
                <a:cs typeface="Arial MT"/>
              </a:rPr>
              <a:t>to further </a:t>
            </a:r>
            <a:r>
              <a:rPr sz="1800" dirty="0">
                <a:latin typeface="Arial MT"/>
                <a:cs typeface="Arial MT"/>
              </a:rPr>
              <a:t> management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of</a:t>
            </a:r>
            <a:r>
              <a:rPr sz="1800" spc="-2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spc="-2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658425" y="1896389"/>
            <a:ext cx="3253104" cy="10998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dirty="0">
                <a:latin typeface="Arial"/>
                <a:cs typeface="Arial"/>
              </a:rPr>
              <a:t>CHECK </a:t>
            </a:r>
            <a:r>
              <a:rPr sz="1800" b="1" spc="-5" dirty="0">
                <a:latin typeface="Arial"/>
                <a:cs typeface="Arial"/>
              </a:rPr>
              <a:t>PULSES</a:t>
            </a:r>
            <a:r>
              <a:rPr sz="1800" spc="-5" dirty="0">
                <a:latin typeface="Arial MT"/>
                <a:cs typeface="Arial MT"/>
              </a:rPr>
              <a:t>, </a:t>
            </a:r>
            <a:r>
              <a:rPr sz="1800" dirty="0">
                <a:latin typeface="Arial MT"/>
                <a:cs typeface="Arial MT"/>
              </a:rPr>
              <a:t>skin </a:t>
            </a:r>
            <a:r>
              <a:rPr sz="1800" spc="-20" dirty="0">
                <a:latin typeface="Arial MT"/>
                <a:cs typeface="Arial MT"/>
              </a:rPr>
              <a:t>color, </a:t>
            </a:r>
            <a:r>
              <a:rPr sz="1800" spc="-1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 </a:t>
            </a:r>
            <a:r>
              <a:rPr sz="1800" spc="-5" dirty="0">
                <a:latin typeface="Arial MT"/>
                <a:cs typeface="Arial MT"/>
              </a:rPr>
              <a:t>sensorimotor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function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distal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to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site</a:t>
            </a:r>
            <a:r>
              <a:rPr sz="1800" dirty="0">
                <a:latin typeface="Arial MT"/>
                <a:cs typeface="Arial MT"/>
              </a:rPr>
              <a:t> of</a:t>
            </a:r>
            <a:r>
              <a:rPr sz="1800" spc="-5" dirty="0">
                <a:latin typeface="Arial MT"/>
                <a:cs typeface="Arial MT"/>
              </a:rPr>
              <a:t>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before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and</a:t>
            </a:r>
            <a:r>
              <a:rPr sz="1800" spc="-5" dirty="0">
                <a:latin typeface="Arial MT"/>
                <a:cs typeface="Arial MT"/>
              </a:rPr>
              <a:t> after splinting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06355" y="3662617"/>
            <a:ext cx="2898140" cy="833119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b="1" spc="-5" dirty="0">
                <a:latin typeface="Arial"/>
                <a:cs typeface="Arial"/>
              </a:rPr>
              <a:t>REMOVE </a:t>
            </a:r>
            <a:r>
              <a:rPr sz="1800" spc="-20" dirty="0">
                <a:latin typeface="Arial MT"/>
                <a:cs typeface="Arial MT"/>
              </a:rPr>
              <a:t>jewelry,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watch,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clothing, and/or boots </a:t>
            </a:r>
            <a:r>
              <a:rPr sz="1800" dirty="0">
                <a:latin typeface="Arial MT"/>
                <a:cs typeface="Arial MT"/>
              </a:rPr>
              <a:t>as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situation dictates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60786" y="4567521"/>
            <a:ext cx="3068466" cy="1998905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471113" y="2883952"/>
            <a:ext cx="0" cy="314325"/>
          </a:xfrm>
          <a:custGeom>
            <a:avLst/>
            <a:gdLst/>
            <a:ahLst/>
            <a:cxnLst/>
            <a:rect l="l" t="t" r="r" b="b"/>
            <a:pathLst>
              <a:path h="314325">
                <a:moveTo>
                  <a:pt x="0" y="314159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1113" y="3325105"/>
            <a:ext cx="0" cy="530860"/>
          </a:xfrm>
          <a:custGeom>
            <a:avLst/>
            <a:gdLst/>
            <a:ahLst/>
            <a:cxnLst/>
            <a:rect l="l" t="t" r="r" b="b"/>
            <a:pathLst>
              <a:path h="530860">
                <a:moveTo>
                  <a:pt x="0" y="530834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1114" y="4027844"/>
            <a:ext cx="0" cy="530860"/>
          </a:xfrm>
          <a:custGeom>
            <a:avLst/>
            <a:gdLst/>
            <a:ahLst/>
            <a:cxnLst/>
            <a:rect l="l" t="t" r="r" b="b"/>
            <a:pathLst>
              <a:path h="530860">
                <a:moveTo>
                  <a:pt x="0" y="530834"/>
                </a:moveTo>
                <a:lnTo>
                  <a:pt x="0" y="0"/>
                </a:lnTo>
              </a:path>
            </a:pathLst>
          </a:custGeom>
          <a:ln w="101600">
            <a:solidFill>
              <a:srgbClr val="92192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15297" y="1816780"/>
            <a:ext cx="1864401" cy="267308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325343" y="1896389"/>
            <a:ext cx="2630805" cy="13665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19"/>
              </a:spcBef>
            </a:pPr>
            <a:r>
              <a:rPr sz="1800" spc="-5" dirty="0">
                <a:latin typeface="Arial MT"/>
                <a:cs typeface="Arial MT"/>
              </a:rPr>
              <a:t>Identify the location </a:t>
            </a:r>
            <a:r>
              <a:rPr sz="1800" dirty="0">
                <a:latin typeface="Arial MT"/>
                <a:cs typeface="Arial MT"/>
              </a:rPr>
              <a:t>of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fracture </a:t>
            </a:r>
            <a:r>
              <a:rPr sz="1800" dirty="0">
                <a:latin typeface="Arial MT"/>
                <a:cs typeface="Arial MT"/>
              </a:rPr>
              <a:t>and place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extremity </a:t>
            </a:r>
            <a:r>
              <a:rPr sz="1800" dirty="0">
                <a:latin typeface="Arial MT"/>
                <a:cs typeface="Arial MT"/>
              </a:rPr>
              <a:t>in a </a:t>
            </a:r>
            <a:r>
              <a:rPr sz="1800" b="1" spc="-5" dirty="0">
                <a:latin typeface="Arial"/>
                <a:cs typeface="Arial"/>
              </a:rPr>
              <a:t>NEUTRAL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POSITION </a:t>
            </a:r>
            <a:r>
              <a:rPr sz="1800" dirty="0">
                <a:latin typeface="Arial MT"/>
                <a:cs typeface="Arial MT"/>
              </a:rPr>
              <a:t>or </a:t>
            </a:r>
            <a:r>
              <a:rPr sz="1800" b="1" spc="-5" dirty="0">
                <a:latin typeface="Arial"/>
                <a:cs typeface="Arial"/>
              </a:rPr>
              <a:t>POSITION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of </a:t>
            </a:r>
            <a:r>
              <a:rPr sz="1800" b="1" spc="-5" dirty="0">
                <a:latin typeface="Arial"/>
                <a:cs typeface="Arial"/>
              </a:rPr>
              <a:t>FUNCTION</a:t>
            </a:r>
            <a:r>
              <a:rPr sz="1800" spc="-5" dirty="0">
                <a:latin typeface="Arial MT"/>
                <a:cs typeface="Arial MT"/>
              </a:rPr>
              <a:t>.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2047" y="2883952"/>
            <a:ext cx="2874711" cy="191191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6690136" y="6045215"/>
            <a:ext cx="31940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33464" y="6058986"/>
            <a:ext cx="1312545" cy="59880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P</a:t>
            </a:r>
            <a:r>
              <a:rPr sz="3200" spc="-55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A</a:t>
            </a:r>
            <a:r>
              <a:rPr sz="3200" spc="-50" dirty="0">
                <a:solidFill>
                  <a:srgbClr val="2E3334"/>
                </a:solidFill>
                <a:latin typeface="Arial Black"/>
                <a:cs typeface="Arial Black"/>
              </a:rPr>
              <a:t> </a:t>
            </a:r>
            <a:r>
              <a:rPr sz="3200" dirty="0">
                <a:solidFill>
                  <a:srgbClr val="2E3334"/>
                </a:solidFill>
                <a:latin typeface="Arial Black"/>
                <a:cs typeface="Arial Black"/>
              </a:rPr>
              <a:t>W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88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</TotalTime>
  <Words>1330</Words>
  <Application>Microsoft Office PowerPoint</Application>
  <PresentationFormat>Widescreen</PresentationFormat>
  <Paragraphs>233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Arial MT</vt:lpstr>
      <vt:lpstr>Calibri</vt:lpstr>
      <vt:lpstr>Office Theme</vt:lpstr>
      <vt:lpstr>TACTICAL COMBAT  CASUALTY CARE COURSE MODULE 19: FRACTURES</vt:lpstr>
      <vt:lpstr>Module 19: Fractures</vt:lpstr>
      <vt:lpstr>Module 19: Fractures</vt:lpstr>
      <vt:lpstr>MARCH PAWS</vt:lpstr>
      <vt:lpstr>SIGNS OF A SUSPECTED  CLOSED FRACTURE</vt:lpstr>
      <vt:lpstr>FRACTURES</vt:lpstr>
      <vt:lpstr>SIGNS OF AN  OPEN FRACTURE</vt:lpstr>
      <vt:lpstr>Module 19: Fractures</vt:lpstr>
      <vt:lpstr>Module 19: Fractures</vt:lpstr>
      <vt:lpstr>Module 19: Fractures</vt:lpstr>
      <vt:lpstr>PowerPoint Presentation</vt:lpstr>
      <vt:lpstr>BASIC SPLINTING PRINCIPLES</vt:lpstr>
      <vt:lpstr>MALLEABLE SPLINTS</vt:lpstr>
      <vt:lpstr>PowerPoint Presentation</vt:lpstr>
      <vt:lpstr>RIGID SPLINTS</vt:lpstr>
      <vt:lpstr>PowerPoint Presentation</vt:lpstr>
      <vt:lpstr>THINGS TO AVOID WHEN SPLINTING</vt:lpstr>
      <vt:lpstr>SKILL STATION</vt:lpstr>
      <vt:lpstr>SUMMARY</vt:lpstr>
      <vt:lpstr>CHECK ON LEARNING</vt:lpstr>
      <vt:lpstr>Module 19: Fractures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 Mod 19 Fractures V1.10 JTS FINAL</dc:title>
  <cp:lastModifiedBy>adam rafferty</cp:lastModifiedBy>
  <cp:revision>2</cp:revision>
  <dcterms:created xsi:type="dcterms:W3CDTF">2023-08-01T20:48:25Z</dcterms:created>
  <dcterms:modified xsi:type="dcterms:W3CDTF">2023-10-02T20:25:12Z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2022-06-09T00:00:00Z</vt:filetime>
  </property>
  <property fmtid="{D5CDD505-2E9C-101B-9397-08002B2CF9AE}" pid="3" name="Creator">
    <vt:lpwstr>Keynote</vt:lpwstr>
  </property>
  <property fmtid="{D5CDD505-2E9C-101B-9397-08002B2CF9AE}" pid="4" name="LastSaved">
    <vt:filetime>2023-08-01T00:00:00Z</vt:filetime>
  </property>
</Properties>
</file>